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6" r:id="rId2"/>
    <p:sldId id="267" r:id="rId3"/>
    <p:sldId id="268" r:id="rId4"/>
    <p:sldId id="278" r:id="rId5"/>
    <p:sldId id="279" r:id="rId6"/>
    <p:sldId id="288" r:id="rId7"/>
    <p:sldId id="292" r:id="rId8"/>
    <p:sldId id="293" r:id="rId9"/>
    <p:sldId id="294" r:id="rId10"/>
    <p:sldId id="274" r:id="rId11"/>
    <p:sldId id="269" r:id="rId12"/>
    <p:sldId id="287" r:id="rId13"/>
    <p:sldId id="277" r:id="rId14"/>
    <p:sldId id="257" r:id="rId15"/>
    <p:sldId id="259" r:id="rId16"/>
    <p:sldId id="263" r:id="rId17"/>
    <p:sldId id="265" r:id="rId18"/>
    <p:sldId id="262" r:id="rId19"/>
    <p:sldId id="280" r:id="rId20"/>
    <p:sldId id="281" r:id="rId21"/>
    <p:sldId id="283" r:id="rId22"/>
    <p:sldId id="289" r:id="rId23"/>
    <p:sldId id="290" r:id="rId24"/>
    <p:sldId id="291" r:id="rId25"/>
    <p:sldId id="282" r:id="rId26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CF02FE2-5D33-05B4-5BCC-CC47C8CC254A}" name="Katarína Jevčáková" initials="KJ" userId="S::xjevcakova@stuba.sk::e11a3dd0-3ed4-4c14-ac63-80a72a443f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6" autoAdjust="0"/>
    <p:restoredTop sz="62644" autoAdjust="0"/>
  </p:normalViewPr>
  <p:slideViewPr>
    <p:cSldViewPr snapToGrid="0">
      <p:cViewPr varScale="1">
        <p:scale>
          <a:sx n="43" d="100"/>
          <a:sy n="43" d="100"/>
        </p:scale>
        <p:origin x="183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7B108-1807-416E-9A96-73B923EB4FC4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2D7E7-F43B-4E7F-9CFD-7A6B5025401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6651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dirty="0">
                <a:effectLst/>
                <a:latin typeface="Segoe UI" panose="020B0502040204020203" pitchFamily="34" charset="0"/>
              </a:rPr>
              <a:t>Čo je aerodynamika? Prvé čo nás napadne v súvislosti s týmto slovom sú napríklad lietadlá. Sú to stovky ton kovu vzdorujúceho gravitácii, ktoré elegantne kĺžu po oblohe vo vzdialenosti niekoľkých stoviek, či tisícok kilometrov.</a:t>
            </a:r>
            <a:br>
              <a:rPr lang="sk-SK" sz="1800" dirty="0">
                <a:effectLst/>
                <a:latin typeface="Segoe UI" panose="020B0502040204020203" pitchFamily="34" charset="0"/>
              </a:rPr>
            </a:br>
            <a:r>
              <a:rPr lang="sk-SK" sz="1800" dirty="0">
                <a:effectLst/>
                <a:latin typeface="Segoe UI" panose="020B0502040204020203" pitchFamily="34" charset="0"/>
              </a:rPr>
              <a:t>No aerodynamika ovplyvňuje všetko okolo nás. Je to odvetvie mechaniky tekutín, ktoré sa zaoberá prúdením vzduchu okolo telies. Konkrétne sa zaoberá pôsobením síl na teleso, ktoré je pod pôsobením prúdu vzduchu. </a:t>
            </a:r>
            <a:br>
              <a:rPr lang="sk-SK" sz="1800" dirty="0">
                <a:effectLst/>
                <a:latin typeface="Segoe UI" panose="020B0502040204020203" pitchFamily="34" charset="0"/>
              </a:rPr>
            </a:br>
            <a:r>
              <a:rPr lang="sk-SK" sz="1800" dirty="0">
                <a:effectLst/>
                <a:latin typeface="Segoe UI" panose="020B0502040204020203" pitchFamily="34" charset="0"/>
              </a:rPr>
              <a:t>Takže teraz sa pozrieme na fyziku a inžinierstvo za tým, ako je to vôbec možné, že sa lietadlo odlepí od zeme.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1692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40163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Pri navrhovaní aerodynamických komponentov využívame možnosť simulácií v programe ANSYS.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01401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 ASC si geometriu upravíme a zjednodušíme, odstránime komplikované tvary, spojovací materiál, zjednotíme, pomenujeme steny virtuálneho veterného tunela a taktiež potrebné plochy na monoposte.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4783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Vo </a:t>
            </a:r>
            <a:r>
              <a:rPr lang="sk-SK" dirty="0" err="1"/>
              <a:t>Fluente</a:t>
            </a:r>
            <a:r>
              <a:rPr lang="sk-SK" dirty="0"/>
              <a:t> nahráme zjednodušenú geometriu zo SC, vygenerujeme povrchový, potom objemový </a:t>
            </a:r>
            <a:r>
              <a:rPr lang="sk-SK" dirty="0" err="1"/>
              <a:t>mesh</a:t>
            </a:r>
            <a:r>
              <a:rPr lang="sk-SK" dirty="0"/>
              <a:t>, nastavíme okrajové podmienky a spustíme simuláciu.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22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56681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Po odsimulovaní, čo trvá niekedy aj 6-9 hodín, vtiahneme číselné výsledky – prítlak, odpor, klonivé a </a:t>
            </a:r>
            <a:r>
              <a:rPr lang="sk-SK" dirty="0" err="1"/>
              <a:t>hádzavé</a:t>
            </a:r>
            <a:r>
              <a:rPr lang="sk-SK" dirty="0"/>
              <a:t> momenty. Taktiež si vo </a:t>
            </a:r>
            <a:r>
              <a:rPr lang="sk-SK" dirty="0" err="1"/>
              <a:t>Fluente</a:t>
            </a:r>
            <a:r>
              <a:rPr lang="sk-SK" dirty="0"/>
              <a:t> vieme pozrieť aj takýto grafický výsledok, ale na lepšie spracovanie grafických výsledkov používame ANSYS </a:t>
            </a:r>
            <a:r>
              <a:rPr lang="sk-SK" dirty="0" err="1"/>
              <a:t>EnSight</a:t>
            </a:r>
            <a:r>
              <a:rPr lang="sk-SK" dirty="0"/>
              <a:t>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23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47439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Takto vyzerá grafický výsledok v </a:t>
            </a:r>
            <a:r>
              <a:rPr lang="sk-SK" dirty="0" err="1"/>
              <a:t>EnSight</a:t>
            </a:r>
            <a:r>
              <a:rPr lang="sk-SK" dirty="0"/>
              <a:t>-e. Je to video, konkrétne zobrazuje veľkosť rýchlosti a je tam možné vidieť aj vektory. Grafické výsledky nám pomáhajú lepšie pochopiť tie číselné a naopak. Potom nastáva spracovanie výsledkov, upravenie geometrie a opätovné odsimulovanie až pokiaľ nedosiahneme požadovaný výsledok.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9939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k-SK" sz="1800" dirty="0">
                <a:effectLst/>
                <a:latin typeface="Segoe UI" panose="020B0502040204020203" pitchFamily="34" charset="0"/>
              </a:rPr>
              <a:t>Máme teleso, v tomto prípade lietadlo. Existujú dva smery síl, ktoré nás najviac zaujímajú, keď sa pozeráme na aerodynamiku.</a:t>
            </a:r>
            <a:br>
              <a:rPr lang="sk-SK" sz="1800" dirty="0">
                <a:effectLst/>
                <a:latin typeface="Segoe UI" panose="020B0502040204020203" pitchFamily="34" charset="0"/>
              </a:rPr>
            </a:br>
            <a:r>
              <a:rPr lang="sk-SK" sz="1800" dirty="0">
                <a:effectLst/>
                <a:latin typeface="Segoe UI" panose="020B0502040204020203" pitchFamily="34" charset="0"/>
              </a:rPr>
              <a:t>Jeden smer je horizontálny a druhý vertikálny.</a:t>
            </a:r>
            <a:br>
              <a:rPr lang="sk-SK" sz="1800" dirty="0">
                <a:effectLst/>
                <a:latin typeface="Segoe UI" panose="020B0502040204020203" pitchFamily="34" charset="0"/>
              </a:rPr>
            </a:br>
            <a:r>
              <a:rPr lang="sk-SK" sz="1800" dirty="0">
                <a:effectLst/>
                <a:latin typeface="Segoe UI" panose="020B0502040204020203" pitchFamily="34" charset="0"/>
              </a:rPr>
              <a:t>Začnime teda s vertikálnymi silami. Vertikálnu silu pôsobiacu na teleso nazývame zdvih, alebo inak vztlak. Smerom nadol nám na teleso tlačí gravitácia (tiaž). </a:t>
            </a:r>
            <a:br>
              <a:rPr lang="sk-SK" sz="1800" dirty="0">
                <a:effectLst/>
                <a:latin typeface="Segoe UI" panose="020B0502040204020203" pitchFamily="34" charset="0"/>
              </a:rPr>
            </a:br>
            <a:r>
              <a:rPr lang="sk-SK" sz="1800" dirty="0">
                <a:effectLst/>
                <a:latin typeface="Segoe UI" panose="020B0502040204020203" pitchFamily="34" charset="0"/>
              </a:rPr>
              <a:t>Keď sú to horizontálne sily, tak sila, ktorá ťahá teleso späť a obmedzuje jeho rýchlosť, nazývame odpor a silu ktorá tlačí teleso dopredu nazývame ťah.</a:t>
            </a:r>
            <a:br>
              <a:rPr lang="sk-SK" sz="1800" dirty="0">
                <a:effectLst/>
                <a:latin typeface="Segoe UI" panose="020B0502040204020203" pitchFamily="34" charset="0"/>
              </a:rPr>
            </a:br>
            <a:r>
              <a:rPr lang="sk-SK" sz="1800" dirty="0">
                <a:effectLst/>
                <a:latin typeface="Segoe UI" panose="020B0502040204020203" pitchFamily="34" charset="0"/>
              </a:rPr>
              <a:t>Teraz si zadefinujeme pomocnú „silu“ – relatívny vietor, čo je jednoducho prúd vzduchu, ktorý je paralelný a opačný k dráhe letu lietadla.</a:t>
            </a:r>
            <a:br>
              <a:rPr lang="sk-SK" sz="1800" dirty="0">
                <a:effectLst/>
                <a:latin typeface="Segoe UI" panose="020B0502040204020203" pitchFamily="34" charset="0"/>
              </a:rPr>
            </a:br>
            <a:r>
              <a:rPr lang="sk-SK" sz="1800" dirty="0">
                <a:effectLst/>
                <a:latin typeface="Segoe UI" panose="020B0502040204020203" pitchFamily="34" charset="0"/>
              </a:rPr>
              <a:t>Ďalší dôležitý pojem je profil krídla, čo je akýkoľvek povrch, napríklad v tvare slzy, ktorý poskytuje/generuje aerodynamickú silu pri interakcii s pohybujúcim sa prúdom vzduchu. 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82172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effectLst/>
                <a:latin typeface="Segoe UI" panose="020B0502040204020203" pitchFamily="34" charset="0"/>
              </a:rPr>
              <a:t>Keď je daná dráha letu a relatívny vietor, je dôležité si uvedomiť, že prúdenie vzduchu nad povrchom krídla bude mať vyššiu rýchlosť ako prúdenie vzduchu pod krídlom.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b="0" i="0" dirty="0">
                <a:solidFill>
                  <a:srgbClr val="666666"/>
                </a:solidFill>
                <a:effectLst/>
                <a:latin typeface="Roboto Slab" panose="020B0604020202020204" pitchFamily="2" charset="0"/>
              </a:rPr>
              <a:t>Teda na ohnutej vrchnej strane - vďaka väčšej vzdialenosti – vzniká nízkotlaková oblasť vzhľadom k spodnej strane. Nízky tlak ťahá vietor smerom nahor, čo je známe ako aerodynamický vztlak. K čomu si viac povieme na ďalšej snímke.</a:t>
            </a:r>
            <a:endParaRPr lang="sk-SK" sz="1200" dirty="0">
              <a:effectLst/>
              <a:latin typeface="Segoe UI" panose="020B0502040204020203" pitchFamily="34" charset="0"/>
            </a:endParaRP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09988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Nábehový uhol je jednoducho uhol medzi čiarou tetivy a prúdením vzduchu v smere relatívneho vetra.  V tejto snímke sa dozvieme, že so zväčšujúcim sa uhlom nábehu sa zvyšuje aj vztlak.  Upozorňujeme, že vztlak pôsobí kolmo na relatívny vietor bez ohľadu na uhol nábehu.  Podľa </a:t>
            </a:r>
            <a:r>
              <a:rPr lang="sk-SK" dirty="0" err="1"/>
              <a:t>bernoulliho</a:t>
            </a:r>
            <a:r>
              <a:rPr lang="sk-SK" dirty="0"/>
              <a:t> vety zvýšená rýchlosť vzduchu nad profilom vytvára pokles tlaku.  Tento znížený tlak je jednou zložkou celkového zdvihu.  Keď sa však uhol nábehu zväčší nad maximálny povolený, dôjde k poklesu vztlaku. Je to tiež spôsobené prerušením prúdenia vzduchu z hornej plochy krídla alebo profilu. Prúd vzduchu sa potom oddelí na mieste, ktoré sa nazýva odtoková hrana a za krídlom tak vznikajú </a:t>
            </a:r>
            <a:r>
              <a:rPr lang="sk-SK" dirty="0" err="1"/>
              <a:t>vortexy</a:t>
            </a:r>
            <a:r>
              <a:rPr lang="sk-SK" dirty="0"/>
              <a:t>. Preto jednotlivé profily majú aj odporúčané rozmedzie uhla nábehu.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1985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Pri aerodynamike závodných áut sa využívajú tiež </a:t>
            </a:r>
            <a:r>
              <a:rPr lang="sk-SK" dirty="0" err="1"/>
              <a:t>kvapkovité</a:t>
            </a:r>
            <a:r>
              <a:rPr lang="sk-SK" dirty="0"/>
              <a:t> profily krídel ako aj pri aerodynamike lietadla, no sú otočené opačne. V takej polohe generujú záporný vztlak, teda prítlak. Profily sa čerpajú z databázy NACA, kde sa vyberá podľa </a:t>
            </a:r>
            <a:r>
              <a:rPr lang="sk-SK" dirty="0" err="1"/>
              <a:t>požiadovayných</a:t>
            </a:r>
            <a:r>
              <a:rPr lang="sk-SK" dirty="0"/>
              <a:t> požiadaviek.</a:t>
            </a:r>
          </a:p>
          <a:p>
            <a:r>
              <a:rPr lang="sk-SK" dirty="0"/>
              <a:t>Napríklad my používame profil z databázy NACA s označením S1223. Takto to vyzerá na stránke.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36216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Potom tam sú nejaké parametre a vysvetlivky ku grafom.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39754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 takto vyzerajú grafy. Z nich sa dajú vyčítať potrebné parametre o profile, rozmedzí možných uhlov nábehu, koeficientov vztlaku, odporu, efektivita a podobne.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3324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Veličiny a pojmy: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sk-SK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hustota</a:t>
            </a:r>
            <a:endParaRPr lang="sk-SK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sk-SK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bezrozmerná hodnota, meria pomer inerciálnych a viskóznych síl a tak popisuje stupeň laminárneho alebo turbulentného toku, používa sa na predpovedanie charakteru prúdenia a na predikciu zmien laminárneho prúdenia na turbulentné a taktiež ho možno využiť aj medzi modelom automobilovej karosérie vo veternom tunely a reálnou verziou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sk-SK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prúdnica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dráha častice obtekajúcej tekutiny okolo telesa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sk-SK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prúdenie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v prírode, ale aj v technike podľa tvaru prúdnic pozorujeme dva rozdielne typy prúdenia:</a:t>
            </a: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Laminárne</a:t>
            </a: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Turbulentné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sk-SK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medzná vrstva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-nachádza sa na každom telese, okolo ktorého obteká tekutina alebo ktoré sa samo pohybuje v tekutine, je to tenká vrstva zabrzdenej tekutiny, ktorá je brzdená na povrchu telesa, na nábehovej hrane je nulová hrúbka a na hrane maximálna, v prednej časti je laminárne prúdenie a v zadnej turbulentné a medzi nimi prechodová oblasť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sk-SK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odtrhnutie vrchnej vrstvy 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keď sa odtrhne medzná vrstva od povrchu v dôsledku narastajúceho tlaku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sk-SK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Odpor vzduchu - 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Odpor vzduchu v dynamike tekutín je definovaný ako sila pôsobiaca proti smeru relatívneho pohybu akéhokoľvek telesa vzhľadom na okolitú tekutinu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sk-SK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koeficient odporu, vztlaku a tlaku - 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Koeficient odporu </a:t>
            </a:r>
            <a:r>
              <a:rPr lang="sk-SK" sz="11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𝑐</a:t>
            </a:r>
            <a:r>
              <a:rPr lang="sk-SK" sz="11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𝐷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 bezrozmerná veli</a:t>
            </a:r>
            <a:r>
              <a:rPr lang="sk-SK" sz="1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č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ina, ktorá v dynamike tekutín vyjadruje ve</a:t>
            </a:r>
            <a:r>
              <a:rPr lang="sk-SK" sz="1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ľ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kos</a:t>
            </a:r>
            <a:r>
              <a:rPr lang="sk-SK" sz="1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ť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odporu telesa v tekutom prostredí ako je vzduch alebo voda; Koeficient vztlaku </a:t>
            </a:r>
            <a:r>
              <a:rPr lang="sk-SK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sk-SK" sz="11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 bezrozmerná veličina, ktorá vyjadruje hodnotu vztlaku generovanú vztlakovým telesom; Koeficient tlaku je bezrozmerná veli</a:t>
            </a:r>
            <a:r>
              <a:rPr lang="sk-SK" sz="1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č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ina, ktorá priamo súvisí s tlakom. Slú</a:t>
            </a:r>
            <a:r>
              <a:rPr lang="sk-SK" sz="1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ž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na zobrazenie lokálneho statického tlaku v okolí telesa.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34803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Všeobecný profil krídla je definovaný svojimi rozmermi :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Tetiva profilu – myslená spojnica medzi nábežnou a odtokovou hranou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Odtoková hrana – najvzdialenejšia hrana profilu, ktorá je tenká a zaoblená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Nábehová hrana – predná hrana profilu so zaobleným tvarom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Stredná krivka profilu – spojnica myslených stredov vpísaných kružníc do profilu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Hrúbka profilu – percentuálna hodnota z tetivy profilu meraná od nábehovej hrany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Hĺbka profilu – vzdialenosť nábehovej hrany a odtokovej hrany po tetive profilu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Maximálne prehnutie profilu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Prehnutie profilu – pri nesymetrických profiloch – horný alebo dolný povrch je viac zakrivený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Rozpätie krídla – šírka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</a:t>
            </a:r>
            <a:r>
              <a:rPr lang="sk-SK" sz="18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Aspect</a:t>
            </a:r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sk-SK" sz="18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ratio</a:t>
            </a:r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– pomer šírky krídla a hĺbky profilu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Nábehový uhol </a:t>
            </a:r>
            <a:r>
              <a:rPr lang="el-GR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α – </a:t>
            </a:r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uhol medzi voľným tokom vzduchu a tetivou profilu </a:t>
            </a:r>
          </a:p>
          <a:p>
            <a:r>
              <a:rPr lang="sk-SK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• Celkový nábehový uhol – uhol medzi nábehovou hranou hlavného profilu a odtokovou hranou poslednej klapky v zostave krídla</a:t>
            </a:r>
          </a:p>
          <a:p>
            <a:endParaRPr lang="sk-SK" sz="1800" b="0" i="0" u="none" strike="noStrike" baseline="0" dirty="0">
              <a:solidFill>
                <a:srgbClr val="000000"/>
              </a:solidFill>
              <a:latin typeface="Book Antiqua" panose="02040602050305030304" pitchFamily="18" charset="0"/>
            </a:endParaRP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2D7E7-F43B-4E7F-9CFD-7A6B50254013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09409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F5D51E-B1D0-EC82-5931-01CCB7D5A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4A9BE55-0659-E854-24E5-0FC58F29A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1EAA24C1-E399-3AB5-EC6C-218E02C3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3673275D-B4E8-8EBF-DCFA-41C50EDA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7341351-8F54-7EF9-8BF9-478812DF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3676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25F35F-7B4E-043D-3699-47E7F3D2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F64890D8-0F69-B451-6164-E2DCCBCE6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62765D3-9D9C-1F22-38E7-85B0E8E2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AB7FAF5E-4777-7EEF-953D-E18C3210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6423771-E8F2-7A22-5E01-1CF0B7586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5537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E596598D-4AC6-F7B1-0490-4953AC8B8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CA5D45CD-EBEA-D65E-8EE1-B03F171ED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CC3AA24-ACA2-367D-5D34-D532DCAC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40BAFFC-D1E6-F05F-EA5F-58CA3E30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6633224-75DE-5AC8-67B4-D5B8D16F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421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4A3631-AA4E-B68C-810B-399D22FE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293275C-54F0-AAA2-D3A0-3E0680DF1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AD21B3E-9164-59FF-EDBA-61E9D7E4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ED8623A-F5FD-EB26-DDE4-398D5879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F637EF77-9586-1C06-96B9-67835E8E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63326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E0616F-133D-4ECF-3FE1-10FF24F2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440D6EC-640B-8180-84CD-7B1DBD937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C62B74BE-735D-ED83-770B-C9BAEA7A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A1DFFBD8-F49B-8515-BF31-22891202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1FD77302-4D5D-2FA3-EBBC-FE1D82F8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2796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BD8DC5-BF72-29DD-7E20-B0C319B5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F535E1F-D65B-D27B-002A-42D6BF95F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49793CA-9A02-4312-7D71-D069FF394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F1462FBD-618C-9032-C943-7912CF674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83670FE4-D5B5-D63B-6D41-B24B227A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0BF7B54-ACCE-BB1C-42CC-B06DBF3F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4409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F66E46-E102-A3B1-1D7E-1A3FE72D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061B862-AF88-FB64-FD78-677ED91B2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6DC9D0B8-4B85-97C2-E8E9-9D1E73822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B5EAA77-B267-B87C-BC08-C236A6625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870D06F7-9001-0ACB-7843-A2B06AE75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8A268E85-312C-A4F6-876A-A368C35E9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772A9826-EC2F-A916-1781-CF6F393C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7004C022-4FC2-F292-0305-38334280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89769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3472AE-761B-9D7C-F201-31A322BA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F34E704B-BAC9-24CC-8D10-FB1DDE9CE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19BA2FEF-3012-5260-A86D-31385CD6C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986C88EE-2EE0-A7BB-E8EB-86541BB2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1273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DA74C72A-13F2-2042-3D85-7C7FB0FE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5FBC1627-8435-8089-FB50-6495122A1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BDB237B0-4BFC-B9AA-AB37-E5ADD65A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0678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396B85-0009-8508-A191-15EE1254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376E47F-AB66-9964-E73E-218A07761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9E99493-E5AD-B93E-4526-1E730E962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EBA633A-9A0A-AF9A-09E8-C7B1260D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E133CB18-EFD4-B506-2D42-CEDC5B9C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28A9992-8807-A986-0153-2757DA35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5752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D6AC9B-1120-089B-2215-1A1DAEC5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5117D9F1-BCC8-C0F7-A86A-E45C48781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647EA1D8-753A-066D-E994-1C9B2E3EF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B003DA0D-AC6C-9092-1A9F-D44D9DC9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2D49B291-345A-52A1-C265-82E22D1E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E5B499AA-4EE8-87A2-AAA6-FCDCAAFB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9020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BE61A2B4-8EF5-2F6C-CB53-52E7505A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8194450-6D90-6034-E732-03CBE12F0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350EE44-90BB-582D-E7FC-98B08D9B7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CED84-4946-4C7E-8055-7BB5E12C1173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9B7059A-8633-51F0-4191-4ED6FA7A9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28A7937-D4ED-6D1F-19C5-27349F1E5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F561-7679-4C9E-A546-AC5CDB512AF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5689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17/06/relationships/model3d" Target="../media/model3d3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CCE3470-6C18-C752-F716-E68CA1FE8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428000"/>
            <a:ext cx="6143626" cy="1400400"/>
          </a:xfrm>
        </p:spPr>
        <p:txBody>
          <a:bodyPr wrap="square" anchor="b">
            <a:normAutofit/>
          </a:bodyPr>
          <a:lstStyle/>
          <a:p>
            <a:pPr algn="l"/>
            <a:r>
              <a:rPr lang="sk-SK" sz="5200">
                <a:solidFill>
                  <a:schemeClr val="bg1"/>
                </a:solidFill>
              </a:rPr>
              <a:t>Aerodynamika vozidla</a:t>
            </a:r>
            <a:endParaRPr lang="sk-SK" sz="5200" dirty="0">
              <a:solidFill>
                <a:schemeClr val="bg1"/>
              </a:solidFill>
            </a:endParaRPr>
          </a:p>
        </p:txBody>
      </p:sp>
      <p:pic>
        <p:nvPicPr>
          <p:cNvPr id="5" name="Picture 4" descr="Obrázok, na ktorom je exteriér&#10;&#10;Automaticky generovaný popis">
            <a:extLst>
              <a:ext uri="{FF2B5EF4-FFF2-40B4-BE49-F238E27FC236}">
                <a16:creationId xmlns:a16="http://schemas.microsoft.com/office/drawing/2014/main" id="{81EFEFBF-CADD-E388-0CA0-CBEF23E3C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38543" b="15260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1461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28B855E1-BF4A-AB85-47DB-61825B95C028}"/>
              </a:ext>
            </a:extLst>
          </p:cNvPr>
          <p:cNvSpPr/>
          <p:nvPr/>
        </p:nvSpPr>
        <p:spPr>
          <a:xfrm>
            <a:off x="0" y="2306472"/>
            <a:ext cx="12192000" cy="4551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2C52CB3C-CFF3-D35C-FAAB-98FB2B8EF4FE}"/>
              </a:ext>
            </a:extLst>
          </p:cNvPr>
          <p:cNvSpPr/>
          <p:nvPr/>
        </p:nvSpPr>
        <p:spPr>
          <a:xfrm>
            <a:off x="423438" y="1189867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38A5C77-6C99-9E15-0E45-AB2DB1AB1D1A}"/>
              </a:ext>
            </a:extLst>
          </p:cNvPr>
          <p:cNvSpPr/>
          <p:nvPr/>
        </p:nvSpPr>
        <p:spPr>
          <a:xfrm>
            <a:off x="3389164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A3274921-BAE3-0AC2-700E-0B493DD1D2DF}"/>
              </a:ext>
            </a:extLst>
          </p:cNvPr>
          <p:cNvSpPr/>
          <p:nvPr/>
        </p:nvSpPr>
        <p:spPr>
          <a:xfrm>
            <a:off x="6354890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DB9BFDE0-0C81-25F0-C386-B8D8E9B8E4D1}"/>
              </a:ext>
            </a:extLst>
          </p:cNvPr>
          <p:cNvSpPr/>
          <p:nvPr/>
        </p:nvSpPr>
        <p:spPr>
          <a:xfrm>
            <a:off x="9325971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32C720A6-B1F5-C687-4645-7AEF4F8D4A30}"/>
              </a:ext>
            </a:extLst>
          </p:cNvPr>
          <p:cNvSpPr/>
          <p:nvPr/>
        </p:nvSpPr>
        <p:spPr>
          <a:xfrm>
            <a:off x="543370" y="1333016"/>
            <a:ext cx="2202726" cy="2187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F2678D42-2BD5-BB0C-D12E-FCB19F4A632F}"/>
              </a:ext>
            </a:extLst>
          </p:cNvPr>
          <p:cNvSpPr/>
          <p:nvPr/>
        </p:nvSpPr>
        <p:spPr>
          <a:xfrm>
            <a:off x="9445904" y="1333016"/>
            <a:ext cx="2202726" cy="21870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EEC0DB2A-796C-D7C5-87EB-CA42A344624D}"/>
              </a:ext>
            </a:extLst>
          </p:cNvPr>
          <p:cNvSpPr/>
          <p:nvPr/>
        </p:nvSpPr>
        <p:spPr>
          <a:xfrm>
            <a:off x="6474822" y="1333016"/>
            <a:ext cx="2202726" cy="218705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6A48242E-012C-897F-F3DF-69EFFBEA99D2}"/>
              </a:ext>
            </a:extLst>
          </p:cNvPr>
          <p:cNvSpPr/>
          <p:nvPr/>
        </p:nvSpPr>
        <p:spPr>
          <a:xfrm>
            <a:off x="3499967" y="1333016"/>
            <a:ext cx="2202726" cy="218705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629DED04-D6BC-942C-E0CA-A097DA1D4547}"/>
              </a:ext>
            </a:extLst>
          </p:cNvPr>
          <p:cNvSpPr txBox="1"/>
          <p:nvPr/>
        </p:nvSpPr>
        <p:spPr>
          <a:xfrm>
            <a:off x="3277738" y="4367284"/>
            <a:ext cx="5636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8800" dirty="0">
                <a:latin typeface="Amasis MT Pro Black" panose="020B0604020202020204" pitchFamily="18" charset="-18"/>
              </a:rPr>
              <a:t>OBSAH</a:t>
            </a:r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AA10DC79-75F4-B3AF-FABC-B6D7A4F09011}"/>
              </a:ext>
            </a:extLst>
          </p:cNvPr>
          <p:cNvSpPr txBox="1"/>
          <p:nvPr/>
        </p:nvSpPr>
        <p:spPr>
          <a:xfrm>
            <a:off x="718767" y="2241879"/>
            <a:ext cx="195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latin typeface="Amasis MT Pro Black" panose="02040A04050005020304" pitchFamily="18" charset="-18"/>
              </a:rPr>
              <a:t>Aerodynamika</a:t>
            </a:r>
          </a:p>
        </p:txBody>
      </p:sp>
      <p:sp>
        <p:nvSpPr>
          <p:cNvPr id="22" name="BlokTextu 21">
            <a:extLst>
              <a:ext uri="{FF2B5EF4-FFF2-40B4-BE49-F238E27FC236}">
                <a16:creationId xmlns:a16="http://schemas.microsoft.com/office/drawing/2014/main" id="{2113890A-688A-63A2-3BD1-EF0ED02DCE35}"/>
              </a:ext>
            </a:extLst>
          </p:cNvPr>
          <p:cNvSpPr txBox="1"/>
          <p:nvPr/>
        </p:nvSpPr>
        <p:spPr>
          <a:xfrm>
            <a:off x="3714225" y="2103379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Základné pojmy</a:t>
            </a:r>
          </a:p>
        </p:txBody>
      </p:sp>
      <p:sp>
        <p:nvSpPr>
          <p:cNvPr id="23" name="BlokTextu 22">
            <a:extLst>
              <a:ext uri="{FF2B5EF4-FFF2-40B4-BE49-F238E27FC236}">
                <a16:creationId xmlns:a16="http://schemas.microsoft.com/office/drawing/2014/main" id="{C79490FC-6E35-E0DA-791F-97A9289C3B7A}"/>
              </a:ext>
            </a:extLst>
          </p:cNvPr>
          <p:cNvSpPr txBox="1"/>
          <p:nvPr/>
        </p:nvSpPr>
        <p:spPr>
          <a:xfrm>
            <a:off x="6619164" y="2235296"/>
            <a:ext cx="184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Naša formula</a:t>
            </a:r>
          </a:p>
        </p:txBody>
      </p:sp>
      <p:sp>
        <p:nvSpPr>
          <p:cNvPr id="24" name="BlokTextu 23">
            <a:extLst>
              <a:ext uri="{FF2B5EF4-FFF2-40B4-BE49-F238E27FC236}">
                <a16:creationId xmlns:a16="http://schemas.microsoft.com/office/drawing/2014/main" id="{3870D8A3-1103-B3B8-299A-461CFD15E0BC}"/>
              </a:ext>
            </a:extLst>
          </p:cNvPr>
          <p:cNvSpPr txBox="1"/>
          <p:nvPr/>
        </p:nvSpPr>
        <p:spPr>
          <a:xfrm>
            <a:off x="9662615" y="2103379"/>
            <a:ext cx="181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CFD simulácie</a:t>
            </a:r>
          </a:p>
        </p:txBody>
      </p:sp>
    </p:spTree>
    <p:extLst>
      <p:ext uri="{BB962C8B-B14F-4D97-AF65-F5344CB8AC3E}">
        <p14:creationId xmlns:p14="http://schemas.microsoft.com/office/powerpoint/2010/main" val="286181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205ED76-A14B-19E4-19FE-3378BA4AC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874" y="461707"/>
            <a:ext cx="7563925" cy="6172456"/>
          </a:xfrm>
        </p:spPr>
        <p:txBody>
          <a:bodyPr>
            <a:normAutofit/>
          </a:bodyPr>
          <a:lstStyle/>
          <a:p>
            <a:r>
              <a:rPr lang="sk-SK" dirty="0"/>
              <a:t>Hustota</a:t>
            </a:r>
          </a:p>
          <a:p>
            <a:r>
              <a:rPr lang="sk-SK" dirty="0"/>
              <a:t>Reynoldsovo číslo</a:t>
            </a:r>
          </a:p>
          <a:p>
            <a:r>
              <a:rPr lang="sk-SK" dirty="0"/>
              <a:t>Prúdnica a typy prúdenia</a:t>
            </a:r>
          </a:p>
          <a:p>
            <a:r>
              <a:rPr lang="sk-SK" dirty="0"/>
              <a:t>Medzná vrstva a jej separácia</a:t>
            </a:r>
          </a:p>
          <a:p>
            <a:r>
              <a:rPr lang="sk-SK" dirty="0" err="1"/>
              <a:t>Úplav</a:t>
            </a:r>
            <a:endParaRPr lang="sk-SK" dirty="0"/>
          </a:p>
          <a:p>
            <a:r>
              <a:rPr lang="sk-SK" dirty="0"/>
              <a:t>Odpor vzduchu</a:t>
            </a:r>
          </a:p>
          <a:p>
            <a:r>
              <a:rPr lang="sk-SK" dirty="0"/>
              <a:t>Koeficient odporu a vztlaku</a:t>
            </a:r>
          </a:p>
          <a:p>
            <a:r>
              <a:rPr lang="sk-SK" dirty="0"/>
              <a:t>Koeficient tlaku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51" y="1595175"/>
            <a:ext cx="2779530" cy="706555"/>
          </a:xfrm>
        </p:spPr>
        <p:txBody>
          <a:bodyPr>
            <a:noAutofit/>
          </a:bodyPr>
          <a:lstStyle/>
          <a:p>
            <a:pPr algn="ctr"/>
            <a:r>
              <a:rPr lang="sk-SK" sz="2800" dirty="0">
                <a:latin typeface="Amasis MT Pro Black" panose="02040A04050005020304" pitchFamily="18" charset="-18"/>
              </a:rPr>
              <a:t>Základné pojmy</a:t>
            </a:r>
          </a:p>
        </p:txBody>
      </p:sp>
    </p:spTree>
    <p:extLst>
      <p:ext uri="{BB962C8B-B14F-4D97-AF65-F5344CB8AC3E}">
        <p14:creationId xmlns:p14="http://schemas.microsoft.com/office/powerpoint/2010/main" val="373973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205ED76-A14B-19E4-19FE-3378BA4AC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651" y="315043"/>
            <a:ext cx="7563925" cy="61724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sk-SK" dirty="0"/>
              <a:t>Profil krídla</a:t>
            </a:r>
          </a:p>
          <a:p>
            <a:pPr lvl="1">
              <a:lnSpc>
                <a:spcPct val="150000"/>
              </a:lnSpc>
            </a:pPr>
            <a:r>
              <a:rPr lang="sk-SK" dirty="0"/>
              <a:t>Tetiva profilu</a:t>
            </a:r>
          </a:p>
          <a:p>
            <a:pPr lvl="1">
              <a:lnSpc>
                <a:spcPct val="150000"/>
              </a:lnSpc>
            </a:pPr>
            <a:r>
              <a:rPr lang="sk-SK" dirty="0"/>
              <a:t>Odtoková hrana</a:t>
            </a:r>
          </a:p>
          <a:p>
            <a:pPr lvl="1">
              <a:lnSpc>
                <a:spcPct val="150000"/>
              </a:lnSpc>
            </a:pPr>
            <a:r>
              <a:rPr lang="sk-SK" dirty="0"/>
              <a:t>Nábehová hrana</a:t>
            </a:r>
          </a:p>
          <a:p>
            <a:pPr lvl="1">
              <a:lnSpc>
                <a:spcPct val="150000"/>
              </a:lnSpc>
            </a:pPr>
            <a:r>
              <a:rPr lang="sk-SK" dirty="0"/>
              <a:t>Hrúbka profilu</a:t>
            </a:r>
          </a:p>
          <a:p>
            <a:pPr lvl="1">
              <a:lnSpc>
                <a:spcPct val="150000"/>
              </a:lnSpc>
            </a:pPr>
            <a:r>
              <a:rPr lang="sk-SK" dirty="0"/>
              <a:t>Hĺbka profilu</a:t>
            </a:r>
          </a:p>
          <a:p>
            <a:pPr lvl="1">
              <a:lnSpc>
                <a:spcPct val="150000"/>
              </a:lnSpc>
            </a:pPr>
            <a:r>
              <a:rPr lang="sk-SK" dirty="0"/>
              <a:t>Rozpätie krídla</a:t>
            </a:r>
          </a:p>
          <a:p>
            <a:pPr lvl="1">
              <a:lnSpc>
                <a:spcPct val="150000"/>
              </a:lnSpc>
            </a:pPr>
            <a:r>
              <a:rPr lang="sk-SK" dirty="0" err="1"/>
              <a:t>Aspect</a:t>
            </a:r>
            <a:r>
              <a:rPr lang="sk-SK" dirty="0"/>
              <a:t> </a:t>
            </a:r>
            <a:r>
              <a:rPr lang="sk-SK" dirty="0" err="1"/>
              <a:t>ratio</a:t>
            </a:r>
            <a:endParaRPr lang="sk-SK" dirty="0"/>
          </a:p>
          <a:p>
            <a:pPr lvl="1">
              <a:lnSpc>
                <a:spcPct val="150000"/>
              </a:lnSpc>
            </a:pPr>
            <a:r>
              <a:rPr lang="sk-SK" dirty="0"/>
              <a:t>Nábehový uhol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51" y="1595175"/>
            <a:ext cx="2779530" cy="706555"/>
          </a:xfrm>
        </p:spPr>
        <p:txBody>
          <a:bodyPr>
            <a:noAutofit/>
          </a:bodyPr>
          <a:lstStyle/>
          <a:p>
            <a:pPr algn="ctr"/>
            <a:r>
              <a:rPr lang="sk-SK" sz="2800" dirty="0">
                <a:latin typeface="Amasis MT Pro Black" panose="02040A04050005020304" pitchFamily="18" charset="-18"/>
              </a:rPr>
              <a:t>Základné pojmy</a:t>
            </a:r>
          </a:p>
        </p:txBody>
      </p:sp>
      <p:pic>
        <p:nvPicPr>
          <p:cNvPr id="8" name="Obrázok 7" descr="Obrázok, na ktorom je diagram&#10;&#10;Automaticky generovaný popis">
            <a:extLst>
              <a:ext uri="{FF2B5EF4-FFF2-40B4-BE49-F238E27FC236}">
                <a16:creationId xmlns:a16="http://schemas.microsoft.com/office/drawing/2014/main" id="{F2A096EA-7024-6EDA-EDCA-CC89773D0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r="19340"/>
          <a:stretch/>
        </p:blipFill>
        <p:spPr>
          <a:xfrm>
            <a:off x="6515910" y="653436"/>
            <a:ext cx="5469414" cy="52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28B855E1-BF4A-AB85-47DB-61825B95C028}"/>
              </a:ext>
            </a:extLst>
          </p:cNvPr>
          <p:cNvSpPr/>
          <p:nvPr/>
        </p:nvSpPr>
        <p:spPr>
          <a:xfrm>
            <a:off x="0" y="2306472"/>
            <a:ext cx="12192000" cy="4551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2C52CB3C-CFF3-D35C-FAAB-98FB2B8EF4FE}"/>
              </a:ext>
            </a:extLst>
          </p:cNvPr>
          <p:cNvSpPr/>
          <p:nvPr/>
        </p:nvSpPr>
        <p:spPr>
          <a:xfrm>
            <a:off x="423438" y="1189867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38A5C77-6C99-9E15-0E45-AB2DB1AB1D1A}"/>
              </a:ext>
            </a:extLst>
          </p:cNvPr>
          <p:cNvSpPr/>
          <p:nvPr/>
        </p:nvSpPr>
        <p:spPr>
          <a:xfrm>
            <a:off x="3389164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A3274921-BAE3-0AC2-700E-0B493DD1D2DF}"/>
              </a:ext>
            </a:extLst>
          </p:cNvPr>
          <p:cNvSpPr/>
          <p:nvPr/>
        </p:nvSpPr>
        <p:spPr>
          <a:xfrm>
            <a:off x="6354890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DB9BFDE0-0C81-25F0-C386-B8D8E9B8E4D1}"/>
              </a:ext>
            </a:extLst>
          </p:cNvPr>
          <p:cNvSpPr/>
          <p:nvPr/>
        </p:nvSpPr>
        <p:spPr>
          <a:xfrm>
            <a:off x="9325971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32C720A6-B1F5-C687-4645-7AEF4F8D4A30}"/>
              </a:ext>
            </a:extLst>
          </p:cNvPr>
          <p:cNvSpPr/>
          <p:nvPr/>
        </p:nvSpPr>
        <p:spPr>
          <a:xfrm>
            <a:off x="543370" y="1333016"/>
            <a:ext cx="2202726" cy="2187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F2678D42-2BD5-BB0C-D12E-FCB19F4A632F}"/>
              </a:ext>
            </a:extLst>
          </p:cNvPr>
          <p:cNvSpPr/>
          <p:nvPr/>
        </p:nvSpPr>
        <p:spPr>
          <a:xfrm>
            <a:off x="9445904" y="1333016"/>
            <a:ext cx="2202726" cy="21870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EEC0DB2A-796C-D7C5-87EB-CA42A344624D}"/>
              </a:ext>
            </a:extLst>
          </p:cNvPr>
          <p:cNvSpPr/>
          <p:nvPr/>
        </p:nvSpPr>
        <p:spPr>
          <a:xfrm>
            <a:off x="6474822" y="1333016"/>
            <a:ext cx="2202726" cy="218705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6A48242E-012C-897F-F3DF-69EFFBEA99D2}"/>
              </a:ext>
            </a:extLst>
          </p:cNvPr>
          <p:cNvSpPr/>
          <p:nvPr/>
        </p:nvSpPr>
        <p:spPr>
          <a:xfrm>
            <a:off x="3499967" y="1333016"/>
            <a:ext cx="2202726" cy="218705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629DED04-D6BC-942C-E0CA-A097DA1D4547}"/>
              </a:ext>
            </a:extLst>
          </p:cNvPr>
          <p:cNvSpPr txBox="1"/>
          <p:nvPr/>
        </p:nvSpPr>
        <p:spPr>
          <a:xfrm>
            <a:off x="3277738" y="4367284"/>
            <a:ext cx="5636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8800" dirty="0">
                <a:latin typeface="Amasis MT Pro Black" panose="020B0604020202020204" pitchFamily="18" charset="-18"/>
              </a:rPr>
              <a:t>OBSAH</a:t>
            </a:r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AA10DC79-75F4-B3AF-FABC-B6D7A4F09011}"/>
              </a:ext>
            </a:extLst>
          </p:cNvPr>
          <p:cNvSpPr txBox="1"/>
          <p:nvPr/>
        </p:nvSpPr>
        <p:spPr>
          <a:xfrm>
            <a:off x="718767" y="2241879"/>
            <a:ext cx="195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latin typeface="Amasis MT Pro Black" panose="02040A04050005020304" pitchFamily="18" charset="-18"/>
              </a:rPr>
              <a:t>Aerodynamika</a:t>
            </a:r>
          </a:p>
        </p:txBody>
      </p:sp>
      <p:sp>
        <p:nvSpPr>
          <p:cNvPr id="22" name="BlokTextu 21">
            <a:extLst>
              <a:ext uri="{FF2B5EF4-FFF2-40B4-BE49-F238E27FC236}">
                <a16:creationId xmlns:a16="http://schemas.microsoft.com/office/drawing/2014/main" id="{2113890A-688A-63A2-3BD1-EF0ED02DCE35}"/>
              </a:ext>
            </a:extLst>
          </p:cNvPr>
          <p:cNvSpPr txBox="1"/>
          <p:nvPr/>
        </p:nvSpPr>
        <p:spPr>
          <a:xfrm>
            <a:off x="3714225" y="2103379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Základné pojmy</a:t>
            </a:r>
          </a:p>
        </p:txBody>
      </p:sp>
      <p:sp>
        <p:nvSpPr>
          <p:cNvPr id="23" name="BlokTextu 22">
            <a:extLst>
              <a:ext uri="{FF2B5EF4-FFF2-40B4-BE49-F238E27FC236}">
                <a16:creationId xmlns:a16="http://schemas.microsoft.com/office/drawing/2014/main" id="{C79490FC-6E35-E0DA-791F-97A9289C3B7A}"/>
              </a:ext>
            </a:extLst>
          </p:cNvPr>
          <p:cNvSpPr txBox="1"/>
          <p:nvPr/>
        </p:nvSpPr>
        <p:spPr>
          <a:xfrm>
            <a:off x="6619164" y="2235296"/>
            <a:ext cx="184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Naša formula</a:t>
            </a:r>
          </a:p>
        </p:txBody>
      </p:sp>
      <p:sp>
        <p:nvSpPr>
          <p:cNvPr id="24" name="BlokTextu 23">
            <a:extLst>
              <a:ext uri="{FF2B5EF4-FFF2-40B4-BE49-F238E27FC236}">
                <a16:creationId xmlns:a16="http://schemas.microsoft.com/office/drawing/2014/main" id="{3870D8A3-1103-B3B8-299A-461CFD15E0BC}"/>
              </a:ext>
            </a:extLst>
          </p:cNvPr>
          <p:cNvSpPr txBox="1"/>
          <p:nvPr/>
        </p:nvSpPr>
        <p:spPr>
          <a:xfrm>
            <a:off x="9662615" y="2103379"/>
            <a:ext cx="181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CFD simulácie</a:t>
            </a:r>
          </a:p>
        </p:txBody>
      </p:sp>
    </p:spTree>
    <p:extLst>
      <p:ext uri="{BB962C8B-B14F-4D97-AF65-F5344CB8AC3E}">
        <p14:creationId xmlns:p14="http://schemas.microsoft.com/office/powerpoint/2010/main" val="90691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Zástupný objekt pre obsah 3">
                <a:extLst>
                  <a:ext uri="{FF2B5EF4-FFF2-40B4-BE49-F238E27FC236}">
                    <a16:creationId xmlns:a16="http://schemas.microsoft.com/office/drawing/2014/main" id="{1615C2A4-2D17-EF23-3166-AC8329F4AC4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8561652"/>
                  </p:ext>
                </p:extLst>
              </p:nvPr>
            </p:nvGraphicFramePr>
            <p:xfrm rot="16200000">
              <a:off x="7436467" y="144407"/>
              <a:ext cx="6483534" cy="6099032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6483534" cy="6099032"/>
                    </a:xfrm>
                    <a:prstGeom prst="rect">
                      <a:avLst/>
                    </a:prstGeom>
                  </am3d:spPr>
                  <am3d:camera>
                    <am3d:pos x="0" y="0" z="516902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" d="1000000"/>
                    <am3d:preTrans dx="-6556458" dy="-4539843" dz="-3992858"/>
                    <am3d:scale>
                      <am3d:sx n="1000000" d="1000000"/>
                      <am3d:sy n="1000000" d="1000000"/>
                      <am3d:sz n="1000000" d="1000000"/>
                    </am3d:scale>
                    <am3d:rot ax="-5618812" ay="5105891" az="-56196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2904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Zástupný objekt pre obsah 3">
                <a:extLst>
                  <a:ext uri="{FF2B5EF4-FFF2-40B4-BE49-F238E27FC236}">
                    <a16:creationId xmlns:a16="http://schemas.microsoft.com/office/drawing/2014/main" id="{1615C2A4-2D17-EF23-3166-AC8329F4AC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7436467" y="144407"/>
                <a:ext cx="6483534" cy="609903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bdĺžnik 5">
            <a:extLst>
              <a:ext uri="{FF2B5EF4-FFF2-40B4-BE49-F238E27FC236}">
                <a16:creationId xmlns:a16="http://schemas.microsoft.com/office/drawing/2014/main" id="{6C411D96-1774-91E1-BBAD-16954CD45D9C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CBBB6A66-A282-E043-DBDD-5C32B2BB6D41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F7DBBB44-D862-05A2-BA0E-2762DF22E485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6AD2416C-1F48-08F2-A7B7-101938C99603}"/>
              </a:ext>
            </a:extLst>
          </p:cNvPr>
          <p:cNvSpPr txBox="1">
            <a:spLocks/>
          </p:cNvSpPr>
          <p:nvPr/>
        </p:nvSpPr>
        <p:spPr>
          <a:xfrm>
            <a:off x="637156" y="1578211"/>
            <a:ext cx="3933529" cy="706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2800" dirty="0">
                <a:latin typeface="Amasis MT Pro Black" panose="02040A04050005020304" pitchFamily="18" charset="-18"/>
              </a:rPr>
              <a:t>Naša formula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83604DB9-073E-0C17-24C4-9AD7912AAE3F}"/>
              </a:ext>
            </a:extLst>
          </p:cNvPr>
          <p:cNvSpPr txBox="1"/>
          <p:nvPr/>
        </p:nvSpPr>
        <p:spPr>
          <a:xfrm>
            <a:off x="3979259" y="283526"/>
            <a:ext cx="666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400" b="1" dirty="0"/>
              <a:t>Kto sme?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BFB938BB-6B37-A2FE-9BB4-5D4B8468BFF2}"/>
              </a:ext>
            </a:extLst>
          </p:cNvPr>
          <p:cNvSpPr txBox="1"/>
          <p:nvPr/>
        </p:nvSpPr>
        <p:spPr>
          <a:xfrm>
            <a:off x="4122711" y="1384338"/>
            <a:ext cx="6001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Študentská organizácia zaoberajúca sa návrhom, vývojom a konštruovaním elektrickej formule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261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>
            <a:extLst>
              <a:ext uri="{FF2B5EF4-FFF2-40B4-BE49-F238E27FC236}">
                <a16:creationId xmlns:a16="http://schemas.microsoft.com/office/drawing/2014/main" id="{67C6925A-3D4E-5731-4B4E-9DD3BC9DE0B3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31E7346B-5D43-2A01-E997-B3FE99717348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AA2A66B6-9849-7C95-984A-ADC2BBA878DF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F50BE8AA-9D18-0BDF-A130-1EB349D3A598}"/>
              </a:ext>
            </a:extLst>
          </p:cNvPr>
          <p:cNvSpPr txBox="1">
            <a:spLocks/>
          </p:cNvSpPr>
          <p:nvPr/>
        </p:nvSpPr>
        <p:spPr>
          <a:xfrm>
            <a:off x="637156" y="1578211"/>
            <a:ext cx="3933529" cy="706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2800" dirty="0">
                <a:latin typeface="Amasis MT Pro Black" panose="02040A04050005020304" pitchFamily="18" charset="-18"/>
              </a:rPr>
              <a:t>Naša formula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Zástupný objekt pre obsah 3">
                <a:extLst>
                  <a:ext uri="{FF2B5EF4-FFF2-40B4-BE49-F238E27FC236}">
                    <a16:creationId xmlns:a16="http://schemas.microsoft.com/office/drawing/2014/main" id="{1615C2A4-2D17-EF23-3166-AC8329F4AC4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67071942"/>
                  </p:ext>
                </p:extLst>
              </p:nvPr>
            </p:nvGraphicFramePr>
            <p:xfrm rot="16200000">
              <a:off x="-75811" y="-160099"/>
              <a:ext cx="5220924" cy="8085021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5220924" cy="8085021"/>
                    </a:xfrm>
                    <a:prstGeom prst="rect">
                      <a:avLst/>
                    </a:prstGeom>
                  </am3d:spPr>
                  <am3d:camera>
                    <am3d:pos x="0" y="0" z="516902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" d="1000000"/>
                    <am3d:preTrans dx="-6556458" dy="-4539843" dz="-3992858"/>
                    <am3d:scale>
                      <am3d:sx n="1000000" d="1000000"/>
                      <am3d:sy n="1000000" d="1000000"/>
                      <am3d:sz n="1000000" d="1000000"/>
                    </am3d:scale>
                    <am3d:rot ax="5101097" ay="3630185" az="50568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49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Zástupný objekt pre obsah 3">
                <a:extLst>
                  <a:ext uri="{FF2B5EF4-FFF2-40B4-BE49-F238E27FC236}">
                    <a16:creationId xmlns:a16="http://schemas.microsoft.com/office/drawing/2014/main" id="{1615C2A4-2D17-EF23-3166-AC8329F4AC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5811" y="-160099"/>
                <a:ext cx="5220924" cy="808502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BlokTextu 7">
            <a:extLst>
              <a:ext uri="{FF2B5EF4-FFF2-40B4-BE49-F238E27FC236}">
                <a16:creationId xmlns:a16="http://schemas.microsoft.com/office/drawing/2014/main" id="{890129B7-F538-B815-EC65-1043A0451CED}"/>
              </a:ext>
            </a:extLst>
          </p:cNvPr>
          <p:cNvSpPr txBox="1"/>
          <p:nvPr/>
        </p:nvSpPr>
        <p:spPr>
          <a:xfrm>
            <a:off x="4570685" y="223836"/>
            <a:ext cx="660556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Od roku 2015 použitie aerodynamických prvkov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Pribudlo predné a zadné krídlo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V sezóne 2016 sa vylepšili aerodynamické prvky a ku krídlam pribudla aj bočná podlaha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Od roku 2017 sa postupne vylepšovali jednotlivé aerodynamické komponenty v závislosti od zmien a vývoja celej geometrie monopostu.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9356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>
            <a:extLst>
              <a:ext uri="{FF2B5EF4-FFF2-40B4-BE49-F238E27FC236}">
                <a16:creationId xmlns:a16="http://schemas.microsoft.com/office/drawing/2014/main" id="{15C27A72-314D-30AF-3B90-6C0B4A350526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DEEF498C-0D38-AFE1-3E3D-C6BF29F03C75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A6B28F3A-15C9-13B4-677B-EFA8422C4DE7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54FFAC99-5397-F981-3DD7-B982DF6C314A}"/>
              </a:ext>
            </a:extLst>
          </p:cNvPr>
          <p:cNvSpPr txBox="1">
            <a:spLocks/>
          </p:cNvSpPr>
          <p:nvPr/>
        </p:nvSpPr>
        <p:spPr>
          <a:xfrm>
            <a:off x="637156" y="1578211"/>
            <a:ext cx="3933529" cy="706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2800" dirty="0">
                <a:latin typeface="Amasis MT Pro Black" panose="02040A04050005020304" pitchFamily="18" charset="-18"/>
              </a:rPr>
              <a:t>Naša formula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F11DE7B-9965-44D1-E636-2A08A105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280" y="2749302"/>
            <a:ext cx="3354337" cy="1253746"/>
          </a:xfrm>
        </p:spPr>
        <p:txBody>
          <a:bodyPr>
            <a:normAutofit fontScale="90000"/>
          </a:bodyPr>
          <a:lstStyle/>
          <a:p>
            <a:pPr algn="r"/>
            <a:r>
              <a:rPr lang="sk-SK" dirty="0"/>
              <a:t>Predné prítlačné krídlo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Zástupný objekt pre obsah 3">
                <a:extLst>
                  <a:ext uri="{FF2B5EF4-FFF2-40B4-BE49-F238E27FC236}">
                    <a16:creationId xmlns:a16="http://schemas.microsoft.com/office/drawing/2014/main" id="{1615C2A4-2D17-EF23-3166-AC8329F4AC4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57429238"/>
                  </p:ext>
                </p:extLst>
              </p:nvPr>
            </p:nvGraphicFramePr>
            <p:xfrm rot="16200000">
              <a:off x="1458575" y="-6343647"/>
              <a:ext cx="10464391" cy="9991128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0464391" cy="9991128"/>
                    </a:xfrm>
                    <a:prstGeom prst="rect">
                      <a:avLst/>
                    </a:prstGeom>
                  </am3d:spPr>
                  <am3d:camera>
                    <am3d:pos x="0" y="0" z="516902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" d="1000000"/>
                    <am3d:preTrans dx="-6556458" dy="-4539843" dz="-3992858"/>
                    <am3d:scale>
                      <am3d:sx n="1000000" d="1000000"/>
                      <am3d:sy n="1000000" d="1000000"/>
                      <am3d:sz n="1000000" d="1000000"/>
                    </am3d:scale>
                    <am3d:rot ax="3802024" ay="4263049" az="37239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429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Zástupný objekt pre obsah 3">
                <a:extLst>
                  <a:ext uri="{FF2B5EF4-FFF2-40B4-BE49-F238E27FC236}">
                    <a16:creationId xmlns:a16="http://schemas.microsoft.com/office/drawing/2014/main" id="{1615C2A4-2D17-EF23-3166-AC8329F4AC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458575" y="-6343647"/>
                <a:ext cx="10464391" cy="99911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BlokTextu 7">
            <a:extLst>
              <a:ext uri="{FF2B5EF4-FFF2-40B4-BE49-F238E27FC236}">
                <a16:creationId xmlns:a16="http://schemas.microsoft.com/office/drawing/2014/main" id="{1AD774B1-9D14-EC0B-FCC4-3E000E0241CE}"/>
              </a:ext>
            </a:extLst>
          </p:cNvPr>
          <p:cNvSpPr txBox="1"/>
          <p:nvPr/>
        </p:nvSpPr>
        <p:spPr>
          <a:xfrm>
            <a:off x="2929280" y="4056913"/>
            <a:ext cx="90611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/>
              <a:t>Má za funkciu zvýšenie prítlaku – zlepšenie stability a ovládateľnosti vozidla vo vyšších rýchlostiach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/>
              <a:t>Časti: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dirty="0"/>
              <a:t>Hlavný profil, prídavné klapky, uchytenie, bočnice (rovnaké aj pre zadné krídlo)</a:t>
            </a:r>
          </a:p>
        </p:txBody>
      </p:sp>
    </p:spTree>
    <p:extLst>
      <p:ext uri="{BB962C8B-B14F-4D97-AF65-F5344CB8AC3E}">
        <p14:creationId xmlns:p14="http://schemas.microsoft.com/office/powerpoint/2010/main" val="3273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11DE7B-9965-44D1-E636-2A08A105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040" y="4187103"/>
            <a:ext cx="2240280" cy="2447061"/>
          </a:xfrm>
        </p:spPr>
        <p:txBody>
          <a:bodyPr/>
          <a:lstStyle/>
          <a:p>
            <a:r>
              <a:rPr lang="sk-SK" dirty="0"/>
              <a:t>Bočná podlaha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Zástupný objekt pre obsah 3">
                <a:extLst>
                  <a:ext uri="{FF2B5EF4-FFF2-40B4-BE49-F238E27FC236}">
                    <a16:creationId xmlns:a16="http://schemas.microsoft.com/office/drawing/2014/main" id="{1615C2A4-2D17-EF23-3166-AC8329F4AC4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49220016"/>
                  </p:ext>
                </p:extLst>
              </p:nvPr>
            </p:nvGraphicFramePr>
            <p:xfrm rot="16200000">
              <a:off x="6794389" y="-7871451"/>
              <a:ext cx="7356697" cy="17798714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7356697" cy="17798714"/>
                    </a:xfrm>
                    <a:prstGeom prst="rect">
                      <a:avLst/>
                    </a:prstGeom>
                  </am3d:spPr>
                  <am3d:camera>
                    <am3d:pos x="0" y="0" z="516902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" d="1000000"/>
                    <am3d:preTrans dx="-6556458" dy="-4539843" dz="-3992858"/>
                    <am3d:scale>
                      <am3d:sx n="1000000" d="1000000"/>
                      <am3d:sy n="1000000" d="1000000"/>
                      <am3d:sz n="1000000" d="1000000"/>
                    </am3d:scale>
                    <am3d:rot ax="5420024" ay="1687405" az="54424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27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Zástupný objekt pre obsah 3">
                <a:extLst>
                  <a:ext uri="{FF2B5EF4-FFF2-40B4-BE49-F238E27FC236}">
                    <a16:creationId xmlns:a16="http://schemas.microsoft.com/office/drawing/2014/main" id="{1615C2A4-2D17-EF23-3166-AC8329F4AC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6794389" y="-7871451"/>
                <a:ext cx="7356697" cy="1779871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bdĺžnik 2">
            <a:extLst>
              <a:ext uri="{FF2B5EF4-FFF2-40B4-BE49-F238E27FC236}">
                <a16:creationId xmlns:a16="http://schemas.microsoft.com/office/drawing/2014/main" id="{CFA75742-431F-6B83-BE3A-7CAF21AD2882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EB76D133-4371-5A3C-0E8D-CEA16E5F6A88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D6CF3E46-A34D-AAF2-BA65-383863F37FAE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1B2B208B-D402-61F6-CDFA-4E1ABAC490E4}"/>
              </a:ext>
            </a:extLst>
          </p:cNvPr>
          <p:cNvSpPr txBox="1">
            <a:spLocks/>
          </p:cNvSpPr>
          <p:nvPr/>
        </p:nvSpPr>
        <p:spPr>
          <a:xfrm>
            <a:off x="637156" y="1578211"/>
            <a:ext cx="3933529" cy="706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2800" dirty="0">
                <a:latin typeface="Amasis MT Pro Black" panose="02040A04050005020304" pitchFamily="18" charset="-18"/>
              </a:rPr>
              <a:t>Naša formula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C4EA6E34-E767-C73B-EA6E-ED12EE4529B6}"/>
              </a:ext>
            </a:extLst>
          </p:cNvPr>
          <p:cNvSpPr txBox="1"/>
          <p:nvPr/>
        </p:nvSpPr>
        <p:spPr>
          <a:xfrm>
            <a:off x="5672667" y="4948968"/>
            <a:ext cx="5604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</a:rPr>
              <a:t>Z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účelom zefektívnenia podlahy monopostu vytvorením nízkeho tlaku vôkol nej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10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11DE7B-9965-44D1-E636-2A08A105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874" y="365125"/>
            <a:ext cx="7563926" cy="1325563"/>
          </a:xfrm>
        </p:spPr>
        <p:txBody>
          <a:bodyPr/>
          <a:lstStyle/>
          <a:p>
            <a:r>
              <a:rPr lang="sk-SK" dirty="0"/>
              <a:t>Zadné prítlačné krídlo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Zástupný objekt pre obsah 3">
                <a:extLst>
                  <a:ext uri="{FF2B5EF4-FFF2-40B4-BE49-F238E27FC236}">
                    <a16:creationId xmlns:a16="http://schemas.microsoft.com/office/drawing/2014/main" id="{1615C2A4-2D17-EF23-3166-AC8329F4AC4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20612846"/>
                  </p:ext>
                </p:extLst>
              </p:nvPr>
            </p:nvGraphicFramePr>
            <p:xfrm rot="16200000">
              <a:off x="8791757" y="-514480"/>
              <a:ext cx="7703027" cy="1259496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7703027" cy="12594963"/>
                    </a:xfrm>
                    <a:prstGeom prst="rect">
                      <a:avLst/>
                    </a:prstGeom>
                  </am3d:spPr>
                  <am3d:camera>
                    <am3d:pos x="0" y="0" z="516902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" d="1000000"/>
                    <am3d:preTrans dx="-6556458" dy="-4539843" dz="-3992858"/>
                    <am3d:scale>
                      <am3d:sx n="1000000" d="1000000"/>
                      <am3d:sy n="1000000" d="1000000"/>
                      <am3d:sz n="1000000" d="1000000"/>
                    </am3d:scale>
                    <am3d:rot ax="4922588" ay="-3770572" az="593579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13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Zástupný objekt pre obsah 3">
                <a:extLst>
                  <a:ext uri="{FF2B5EF4-FFF2-40B4-BE49-F238E27FC236}">
                    <a16:creationId xmlns:a16="http://schemas.microsoft.com/office/drawing/2014/main" id="{1615C2A4-2D17-EF23-3166-AC8329F4AC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8791757" y="-514480"/>
                <a:ext cx="7703027" cy="12594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bdĺžnik 2">
            <a:extLst>
              <a:ext uri="{FF2B5EF4-FFF2-40B4-BE49-F238E27FC236}">
                <a16:creationId xmlns:a16="http://schemas.microsoft.com/office/drawing/2014/main" id="{5F009503-202C-6935-3CF4-86D8E4D7F889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C6DACCB1-A416-B889-26A0-D10AD592C45B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BFA2B64F-1C2A-46BD-D296-4863404FFF4F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5D4A92A1-5A44-588D-BB39-03A583DD411D}"/>
              </a:ext>
            </a:extLst>
          </p:cNvPr>
          <p:cNvSpPr txBox="1">
            <a:spLocks/>
          </p:cNvSpPr>
          <p:nvPr/>
        </p:nvSpPr>
        <p:spPr>
          <a:xfrm>
            <a:off x="637156" y="1578211"/>
            <a:ext cx="3933529" cy="706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2800" dirty="0">
                <a:latin typeface="Amasis MT Pro Black" panose="02040A04050005020304" pitchFamily="18" charset="-18"/>
              </a:rPr>
              <a:t>Naša formula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1919007-6C3A-A047-20FF-CEEB297DFD7C}"/>
              </a:ext>
            </a:extLst>
          </p:cNvPr>
          <p:cNvSpPr txBox="1"/>
          <p:nvPr/>
        </p:nvSpPr>
        <p:spPr>
          <a:xfrm>
            <a:off x="3672840" y="1356360"/>
            <a:ext cx="8013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Dokážu vygenerovať až 1/3 prítlaku celého vozidla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Prispôsobené zväčša charakteru trati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2400" dirty="0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E64C0A4F-F779-FF0A-7563-DB6586D96EF6}"/>
              </a:ext>
            </a:extLst>
          </p:cNvPr>
          <p:cNvSpPr txBox="1"/>
          <p:nvPr/>
        </p:nvSpPr>
        <p:spPr>
          <a:xfrm>
            <a:off x="3672840" y="2807192"/>
            <a:ext cx="27159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/>
              <a:t>Efektivita – nastavenie do takej konfigurácie, aby pomer medzi prítlakom a odporom bol čo najvýhodnejší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790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28B855E1-BF4A-AB85-47DB-61825B95C028}"/>
              </a:ext>
            </a:extLst>
          </p:cNvPr>
          <p:cNvSpPr/>
          <p:nvPr/>
        </p:nvSpPr>
        <p:spPr>
          <a:xfrm>
            <a:off x="0" y="2306472"/>
            <a:ext cx="12192000" cy="4551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2C52CB3C-CFF3-D35C-FAAB-98FB2B8EF4FE}"/>
              </a:ext>
            </a:extLst>
          </p:cNvPr>
          <p:cNvSpPr/>
          <p:nvPr/>
        </p:nvSpPr>
        <p:spPr>
          <a:xfrm>
            <a:off x="423438" y="1189867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38A5C77-6C99-9E15-0E45-AB2DB1AB1D1A}"/>
              </a:ext>
            </a:extLst>
          </p:cNvPr>
          <p:cNvSpPr/>
          <p:nvPr/>
        </p:nvSpPr>
        <p:spPr>
          <a:xfrm>
            <a:off x="3389164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A3274921-BAE3-0AC2-700E-0B493DD1D2DF}"/>
              </a:ext>
            </a:extLst>
          </p:cNvPr>
          <p:cNvSpPr/>
          <p:nvPr/>
        </p:nvSpPr>
        <p:spPr>
          <a:xfrm>
            <a:off x="6354890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DB9BFDE0-0C81-25F0-C386-B8D8E9B8E4D1}"/>
              </a:ext>
            </a:extLst>
          </p:cNvPr>
          <p:cNvSpPr/>
          <p:nvPr/>
        </p:nvSpPr>
        <p:spPr>
          <a:xfrm>
            <a:off x="9325971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32C720A6-B1F5-C687-4645-7AEF4F8D4A30}"/>
              </a:ext>
            </a:extLst>
          </p:cNvPr>
          <p:cNvSpPr/>
          <p:nvPr/>
        </p:nvSpPr>
        <p:spPr>
          <a:xfrm>
            <a:off x="543370" y="1333016"/>
            <a:ext cx="2202726" cy="2187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F2678D42-2BD5-BB0C-D12E-FCB19F4A632F}"/>
              </a:ext>
            </a:extLst>
          </p:cNvPr>
          <p:cNvSpPr/>
          <p:nvPr/>
        </p:nvSpPr>
        <p:spPr>
          <a:xfrm>
            <a:off x="9445904" y="1333016"/>
            <a:ext cx="2202726" cy="21870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EEC0DB2A-796C-D7C5-87EB-CA42A344624D}"/>
              </a:ext>
            </a:extLst>
          </p:cNvPr>
          <p:cNvSpPr/>
          <p:nvPr/>
        </p:nvSpPr>
        <p:spPr>
          <a:xfrm>
            <a:off x="6474822" y="1333016"/>
            <a:ext cx="2202726" cy="218705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6A48242E-012C-897F-F3DF-69EFFBEA99D2}"/>
              </a:ext>
            </a:extLst>
          </p:cNvPr>
          <p:cNvSpPr/>
          <p:nvPr/>
        </p:nvSpPr>
        <p:spPr>
          <a:xfrm>
            <a:off x="3499967" y="1333016"/>
            <a:ext cx="2202726" cy="218705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629DED04-D6BC-942C-E0CA-A097DA1D4547}"/>
              </a:ext>
            </a:extLst>
          </p:cNvPr>
          <p:cNvSpPr txBox="1"/>
          <p:nvPr/>
        </p:nvSpPr>
        <p:spPr>
          <a:xfrm>
            <a:off x="3277738" y="4367284"/>
            <a:ext cx="5636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8800" dirty="0">
                <a:latin typeface="Amasis MT Pro Black" panose="020B0604020202020204" pitchFamily="18" charset="-18"/>
              </a:rPr>
              <a:t>OBSAH</a:t>
            </a:r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AA10DC79-75F4-B3AF-FABC-B6D7A4F09011}"/>
              </a:ext>
            </a:extLst>
          </p:cNvPr>
          <p:cNvSpPr txBox="1"/>
          <p:nvPr/>
        </p:nvSpPr>
        <p:spPr>
          <a:xfrm>
            <a:off x="718767" y="2241879"/>
            <a:ext cx="195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latin typeface="Amasis MT Pro Black" panose="02040A04050005020304" pitchFamily="18" charset="-18"/>
              </a:rPr>
              <a:t>Aerodynamika</a:t>
            </a:r>
          </a:p>
        </p:txBody>
      </p:sp>
      <p:sp>
        <p:nvSpPr>
          <p:cNvPr id="22" name="BlokTextu 21">
            <a:extLst>
              <a:ext uri="{FF2B5EF4-FFF2-40B4-BE49-F238E27FC236}">
                <a16:creationId xmlns:a16="http://schemas.microsoft.com/office/drawing/2014/main" id="{2113890A-688A-63A2-3BD1-EF0ED02DCE35}"/>
              </a:ext>
            </a:extLst>
          </p:cNvPr>
          <p:cNvSpPr txBox="1"/>
          <p:nvPr/>
        </p:nvSpPr>
        <p:spPr>
          <a:xfrm>
            <a:off x="3714225" y="2103379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Základné pojmy</a:t>
            </a:r>
          </a:p>
        </p:txBody>
      </p:sp>
      <p:sp>
        <p:nvSpPr>
          <p:cNvPr id="23" name="BlokTextu 22">
            <a:extLst>
              <a:ext uri="{FF2B5EF4-FFF2-40B4-BE49-F238E27FC236}">
                <a16:creationId xmlns:a16="http://schemas.microsoft.com/office/drawing/2014/main" id="{C79490FC-6E35-E0DA-791F-97A9289C3B7A}"/>
              </a:ext>
            </a:extLst>
          </p:cNvPr>
          <p:cNvSpPr txBox="1"/>
          <p:nvPr/>
        </p:nvSpPr>
        <p:spPr>
          <a:xfrm>
            <a:off x="6619164" y="2235296"/>
            <a:ext cx="184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Naša formula</a:t>
            </a:r>
          </a:p>
        </p:txBody>
      </p:sp>
      <p:sp>
        <p:nvSpPr>
          <p:cNvPr id="24" name="BlokTextu 23">
            <a:extLst>
              <a:ext uri="{FF2B5EF4-FFF2-40B4-BE49-F238E27FC236}">
                <a16:creationId xmlns:a16="http://schemas.microsoft.com/office/drawing/2014/main" id="{3870D8A3-1103-B3B8-299A-461CFD15E0BC}"/>
              </a:ext>
            </a:extLst>
          </p:cNvPr>
          <p:cNvSpPr txBox="1"/>
          <p:nvPr/>
        </p:nvSpPr>
        <p:spPr>
          <a:xfrm>
            <a:off x="9662615" y="2103379"/>
            <a:ext cx="181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CFD simulácie</a:t>
            </a:r>
          </a:p>
        </p:txBody>
      </p:sp>
    </p:spTree>
    <p:extLst>
      <p:ext uri="{BB962C8B-B14F-4D97-AF65-F5344CB8AC3E}">
        <p14:creationId xmlns:p14="http://schemas.microsoft.com/office/powerpoint/2010/main" val="220828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28B855E1-BF4A-AB85-47DB-61825B95C028}"/>
              </a:ext>
            </a:extLst>
          </p:cNvPr>
          <p:cNvSpPr/>
          <p:nvPr/>
        </p:nvSpPr>
        <p:spPr>
          <a:xfrm>
            <a:off x="0" y="2306472"/>
            <a:ext cx="12192000" cy="4551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2C52CB3C-CFF3-D35C-FAAB-98FB2B8EF4FE}"/>
              </a:ext>
            </a:extLst>
          </p:cNvPr>
          <p:cNvSpPr/>
          <p:nvPr/>
        </p:nvSpPr>
        <p:spPr>
          <a:xfrm>
            <a:off x="423438" y="1189867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38A5C77-6C99-9E15-0E45-AB2DB1AB1D1A}"/>
              </a:ext>
            </a:extLst>
          </p:cNvPr>
          <p:cNvSpPr/>
          <p:nvPr/>
        </p:nvSpPr>
        <p:spPr>
          <a:xfrm>
            <a:off x="3389164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A3274921-BAE3-0AC2-700E-0B493DD1D2DF}"/>
              </a:ext>
            </a:extLst>
          </p:cNvPr>
          <p:cNvSpPr/>
          <p:nvPr/>
        </p:nvSpPr>
        <p:spPr>
          <a:xfrm>
            <a:off x="6354890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DB9BFDE0-0C81-25F0-C386-B8D8E9B8E4D1}"/>
              </a:ext>
            </a:extLst>
          </p:cNvPr>
          <p:cNvSpPr/>
          <p:nvPr/>
        </p:nvSpPr>
        <p:spPr>
          <a:xfrm>
            <a:off x="9325971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32C720A6-B1F5-C687-4645-7AEF4F8D4A30}"/>
              </a:ext>
            </a:extLst>
          </p:cNvPr>
          <p:cNvSpPr/>
          <p:nvPr/>
        </p:nvSpPr>
        <p:spPr>
          <a:xfrm>
            <a:off x="543370" y="1333016"/>
            <a:ext cx="2202726" cy="2187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F2678D42-2BD5-BB0C-D12E-FCB19F4A632F}"/>
              </a:ext>
            </a:extLst>
          </p:cNvPr>
          <p:cNvSpPr/>
          <p:nvPr/>
        </p:nvSpPr>
        <p:spPr>
          <a:xfrm>
            <a:off x="9445904" y="1333016"/>
            <a:ext cx="2202726" cy="21870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EEC0DB2A-796C-D7C5-87EB-CA42A344624D}"/>
              </a:ext>
            </a:extLst>
          </p:cNvPr>
          <p:cNvSpPr/>
          <p:nvPr/>
        </p:nvSpPr>
        <p:spPr>
          <a:xfrm>
            <a:off x="6474822" y="1333016"/>
            <a:ext cx="2202726" cy="218705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6A48242E-012C-897F-F3DF-69EFFBEA99D2}"/>
              </a:ext>
            </a:extLst>
          </p:cNvPr>
          <p:cNvSpPr/>
          <p:nvPr/>
        </p:nvSpPr>
        <p:spPr>
          <a:xfrm>
            <a:off x="3499967" y="1333016"/>
            <a:ext cx="2202726" cy="218705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629DED04-D6BC-942C-E0CA-A097DA1D4547}"/>
              </a:ext>
            </a:extLst>
          </p:cNvPr>
          <p:cNvSpPr txBox="1"/>
          <p:nvPr/>
        </p:nvSpPr>
        <p:spPr>
          <a:xfrm>
            <a:off x="3277738" y="4367284"/>
            <a:ext cx="5636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8800" dirty="0">
                <a:latin typeface="Amasis MT Pro Black" panose="020B0604020202020204" pitchFamily="18" charset="-18"/>
              </a:rPr>
              <a:t>OBSAH</a:t>
            </a:r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AA10DC79-75F4-B3AF-FABC-B6D7A4F09011}"/>
              </a:ext>
            </a:extLst>
          </p:cNvPr>
          <p:cNvSpPr txBox="1"/>
          <p:nvPr/>
        </p:nvSpPr>
        <p:spPr>
          <a:xfrm>
            <a:off x="718767" y="2241879"/>
            <a:ext cx="195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latin typeface="Amasis MT Pro Black" panose="02040A04050005020304" pitchFamily="18" charset="-18"/>
              </a:rPr>
              <a:t>Aerodynamika</a:t>
            </a:r>
          </a:p>
        </p:txBody>
      </p:sp>
      <p:sp>
        <p:nvSpPr>
          <p:cNvPr id="22" name="BlokTextu 21">
            <a:extLst>
              <a:ext uri="{FF2B5EF4-FFF2-40B4-BE49-F238E27FC236}">
                <a16:creationId xmlns:a16="http://schemas.microsoft.com/office/drawing/2014/main" id="{2113890A-688A-63A2-3BD1-EF0ED02DCE35}"/>
              </a:ext>
            </a:extLst>
          </p:cNvPr>
          <p:cNvSpPr txBox="1"/>
          <p:nvPr/>
        </p:nvSpPr>
        <p:spPr>
          <a:xfrm>
            <a:off x="3714225" y="2103379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Základné pojmy</a:t>
            </a:r>
          </a:p>
        </p:txBody>
      </p:sp>
      <p:sp>
        <p:nvSpPr>
          <p:cNvPr id="23" name="BlokTextu 22">
            <a:extLst>
              <a:ext uri="{FF2B5EF4-FFF2-40B4-BE49-F238E27FC236}">
                <a16:creationId xmlns:a16="http://schemas.microsoft.com/office/drawing/2014/main" id="{C79490FC-6E35-E0DA-791F-97A9289C3B7A}"/>
              </a:ext>
            </a:extLst>
          </p:cNvPr>
          <p:cNvSpPr txBox="1"/>
          <p:nvPr/>
        </p:nvSpPr>
        <p:spPr>
          <a:xfrm>
            <a:off x="6619164" y="2235296"/>
            <a:ext cx="184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Naša formula</a:t>
            </a:r>
          </a:p>
        </p:txBody>
      </p:sp>
      <p:sp>
        <p:nvSpPr>
          <p:cNvPr id="24" name="BlokTextu 23">
            <a:extLst>
              <a:ext uri="{FF2B5EF4-FFF2-40B4-BE49-F238E27FC236}">
                <a16:creationId xmlns:a16="http://schemas.microsoft.com/office/drawing/2014/main" id="{3870D8A3-1103-B3B8-299A-461CFD15E0BC}"/>
              </a:ext>
            </a:extLst>
          </p:cNvPr>
          <p:cNvSpPr txBox="1"/>
          <p:nvPr/>
        </p:nvSpPr>
        <p:spPr>
          <a:xfrm>
            <a:off x="9662615" y="2103379"/>
            <a:ext cx="181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Amasis MT Pro Black" panose="02040A04050005020304" pitchFamily="18" charset="-18"/>
              </a:rPr>
              <a:t>CFD simulácie</a:t>
            </a:r>
          </a:p>
        </p:txBody>
      </p:sp>
    </p:spTree>
    <p:extLst>
      <p:ext uri="{BB962C8B-B14F-4D97-AF65-F5344CB8AC3E}">
        <p14:creationId xmlns:p14="http://schemas.microsoft.com/office/powerpoint/2010/main" val="125441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205ED76-A14B-19E4-19FE-3378BA4AC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874" y="577114"/>
            <a:ext cx="7020694" cy="6057050"/>
          </a:xfrm>
        </p:spPr>
        <p:txBody>
          <a:bodyPr>
            <a:normAutofit/>
          </a:bodyPr>
          <a:lstStyle/>
          <a:p>
            <a:r>
              <a:rPr lang="sk-SK" dirty="0"/>
              <a:t>CFD – </a:t>
            </a:r>
            <a:r>
              <a:rPr lang="sk-SK" dirty="0" err="1"/>
              <a:t>Computational</a:t>
            </a:r>
            <a:r>
              <a:rPr lang="sk-SK" dirty="0"/>
              <a:t> Fluid Dynamics</a:t>
            </a:r>
          </a:p>
          <a:p>
            <a:endParaRPr lang="sk-SK" dirty="0"/>
          </a:p>
          <a:p>
            <a:r>
              <a:rPr lang="sk-SK" dirty="0"/>
              <a:t>Program ANSYS </a:t>
            </a:r>
            <a:r>
              <a:rPr lang="sk-SK" dirty="0" err="1"/>
              <a:t>SpaceClaim</a:t>
            </a:r>
            <a:r>
              <a:rPr lang="sk-SK" dirty="0"/>
              <a:t>, ANSYS </a:t>
            </a:r>
            <a:r>
              <a:rPr lang="sk-SK" dirty="0" err="1"/>
              <a:t>Fluent</a:t>
            </a:r>
            <a:r>
              <a:rPr lang="sk-SK" dirty="0"/>
              <a:t>, ANSYS </a:t>
            </a:r>
            <a:r>
              <a:rPr lang="sk-SK" dirty="0" err="1"/>
              <a:t>EnSight</a:t>
            </a:r>
            <a:endParaRPr lang="sk-SK" dirty="0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CFD simulácie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D99D66-B026-B5B9-5CA2-E7D256E34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00" y="3187938"/>
            <a:ext cx="7543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63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CFD simulácie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55A5BAED-1328-2D98-0DFE-B2C7722C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656" y="1423462"/>
            <a:ext cx="8378385" cy="4431356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A4032390-202D-8EBA-159B-2467433F660C}"/>
              </a:ext>
            </a:extLst>
          </p:cNvPr>
          <p:cNvSpPr txBox="1"/>
          <p:nvPr/>
        </p:nvSpPr>
        <p:spPr>
          <a:xfrm>
            <a:off x="3979259" y="283526"/>
            <a:ext cx="666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400" b="1" dirty="0"/>
              <a:t>ANSYS </a:t>
            </a:r>
            <a:r>
              <a:rPr lang="sk-SK" sz="4400" b="1" dirty="0" err="1"/>
              <a:t>SpaceClaim</a:t>
            </a:r>
            <a:endParaRPr lang="sk-SK" sz="44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Zástupný objekt pre obsah 3">
                <a:extLst>
                  <a:ext uri="{FF2B5EF4-FFF2-40B4-BE49-F238E27FC236}">
                    <a16:creationId xmlns:a16="http://schemas.microsoft.com/office/drawing/2014/main" id="{A13A3EE5-9FAA-0EAD-4BF7-0AC858C341F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1863959"/>
                  </p:ext>
                </p:extLst>
              </p:nvPr>
            </p:nvGraphicFramePr>
            <p:xfrm rot="16200000">
              <a:off x="-19395" y="2044084"/>
              <a:ext cx="3602068" cy="5578092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3602068" cy="5578092"/>
                    </a:xfrm>
                    <a:prstGeom prst="rect">
                      <a:avLst/>
                    </a:prstGeom>
                  </am3d:spPr>
                  <am3d:camera>
                    <am3d:pos x="0" y="0" z="516902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" d="1000000"/>
                    <am3d:preTrans dx="-6556458" dy="-4539843" dz="-3992858"/>
                    <am3d:scale>
                      <am3d:sx n="1000000" d="1000000"/>
                      <am3d:sy n="1000000" d="1000000"/>
                      <am3d:sz n="1000000" d="1000000"/>
                    </am3d:scale>
                    <am3d:rot ax="5101097" ay="3630185" az="50568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021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Zástupný objekt pre obsah 3">
                <a:extLst>
                  <a:ext uri="{FF2B5EF4-FFF2-40B4-BE49-F238E27FC236}">
                    <a16:creationId xmlns:a16="http://schemas.microsoft.com/office/drawing/2014/main" id="{A13A3EE5-9FAA-0EAD-4BF7-0AC858C341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9395" y="2044084"/>
                <a:ext cx="3602068" cy="55780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702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CFD simulácie</a:t>
            </a:r>
          </a:p>
        </p:txBody>
      </p:sp>
      <p:pic>
        <p:nvPicPr>
          <p:cNvPr id="10" name="Obrázok 9">
            <a:extLst>
              <a:ext uri="{FF2B5EF4-FFF2-40B4-BE49-F238E27FC236}">
                <a16:creationId xmlns:a16="http://schemas.microsoft.com/office/drawing/2014/main" id="{54FE68E2-E2E6-0576-0DC0-82BA48DA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656" y="1423462"/>
            <a:ext cx="8378385" cy="4431356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A4032390-202D-8EBA-159B-2467433F660C}"/>
              </a:ext>
            </a:extLst>
          </p:cNvPr>
          <p:cNvSpPr txBox="1"/>
          <p:nvPr/>
        </p:nvSpPr>
        <p:spPr>
          <a:xfrm>
            <a:off x="3826935" y="233741"/>
            <a:ext cx="666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400" b="1" dirty="0"/>
              <a:t>ANSYS </a:t>
            </a:r>
            <a:r>
              <a:rPr lang="sk-SK" sz="4400" b="1" dirty="0" err="1"/>
              <a:t>Fluent</a:t>
            </a:r>
            <a:endParaRPr lang="sk-SK" sz="4400" b="1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081BAC4-6BFA-FD3E-D4D5-2EB64DB05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655" y="1425638"/>
            <a:ext cx="8378385" cy="44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6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CFD simulácie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A4032390-202D-8EBA-159B-2467433F660C}"/>
              </a:ext>
            </a:extLst>
          </p:cNvPr>
          <p:cNvSpPr txBox="1"/>
          <p:nvPr/>
        </p:nvSpPr>
        <p:spPr>
          <a:xfrm>
            <a:off x="3826935" y="233741"/>
            <a:ext cx="666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400" b="1" dirty="0"/>
              <a:t>ANSYS </a:t>
            </a:r>
            <a:r>
              <a:rPr lang="sk-SK" sz="4400" b="1" dirty="0" err="1"/>
              <a:t>Fluent</a:t>
            </a:r>
            <a:r>
              <a:rPr lang="sk-SK" sz="4400" b="1" dirty="0"/>
              <a:t> - </a:t>
            </a:r>
            <a:r>
              <a:rPr lang="sk-SK" sz="4400" b="1" dirty="0" err="1"/>
              <a:t>výledky</a:t>
            </a:r>
            <a:endParaRPr lang="sk-SK" sz="4400" b="1" dirty="0"/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9B8987A0-75C2-8033-23D1-1693CC2C1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32" y="1998491"/>
            <a:ext cx="8516915" cy="3856327"/>
          </a:xfrm>
          <a:prstGeom prst="rect">
            <a:avLst/>
          </a:prstGeom>
        </p:spPr>
      </p:pic>
      <p:sp>
        <p:nvSpPr>
          <p:cNvPr id="13" name="BlokTextu 12">
            <a:extLst>
              <a:ext uri="{FF2B5EF4-FFF2-40B4-BE49-F238E27FC236}">
                <a16:creationId xmlns:a16="http://schemas.microsoft.com/office/drawing/2014/main" id="{884295D3-D348-2907-79BE-4E9B2C5D63EB}"/>
              </a:ext>
            </a:extLst>
          </p:cNvPr>
          <p:cNvSpPr txBox="1"/>
          <p:nvPr/>
        </p:nvSpPr>
        <p:spPr>
          <a:xfrm>
            <a:off x="3605656" y="1193490"/>
            <a:ext cx="77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XY symetria – rýchlosť prúdenia – grafický výsledok</a:t>
            </a:r>
          </a:p>
        </p:txBody>
      </p:sp>
    </p:spTree>
    <p:extLst>
      <p:ext uri="{BB962C8B-B14F-4D97-AF65-F5344CB8AC3E}">
        <p14:creationId xmlns:p14="http://schemas.microsoft.com/office/powerpoint/2010/main" val="348933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CFD simulácie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A4032390-202D-8EBA-159B-2467433F660C}"/>
              </a:ext>
            </a:extLst>
          </p:cNvPr>
          <p:cNvSpPr txBox="1"/>
          <p:nvPr/>
        </p:nvSpPr>
        <p:spPr>
          <a:xfrm>
            <a:off x="3826935" y="233741"/>
            <a:ext cx="666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400" b="1" dirty="0"/>
              <a:t>ANSYS </a:t>
            </a:r>
            <a:r>
              <a:rPr lang="sk-SK" sz="4400" b="1" dirty="0" err="1"/>
              <a:t>EnSight</a:t>
            </a:r>
            <a:endParaRPr lang="sk-SK" sz="4400" b="1" dirty="0"/>
          </a:p>
        </p:txBody>
      </p:sp>
      <p:pic>
        <p:nvPicPr>
          <p:cNvPr id="3" name="Y_v_vec">
            <a:hlinkClick r:id="" action="ppaction://media"/>
            <a:extLst>
              <a:ext uri="{FF2B5EF4-FFF2-40B4-BE49-F238E27FC236}">
                <a16:creationId xmlns:a16="http://schemas.microsoft.com/office/drawing/2014/main" id="{3CC1FD62-3471-71B2-AFA1-108E1C301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7543" y="1548282"/>
            <a:ext cx="8230024" cy="46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2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28B855E1-BF4A-AB85-47DB-61825B95C028}"/>
              </a:ext>
            </a:extLst>
          </p:cNvPr>
          <p:cNvSpPr/>
          <p:nvPr/>
        </p:nvSpPr>
        <p:spPr>
          <a:xfrm>
            <a:off x="0" y="2306472"/>
            <a:ext cx="12192000" cy="4551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2C52CB3C-CFF3-D35C-FAAB-98FB2B8EF4FE}"/>
              </a:ext>
            </a:extLst>
          </p:cNvPr>
          <p:cNvSpPr/>
          <p:nvPr/>
        </p:nvSpPr>
        <p:spPr>
          <a:xfrm>
            <a:off x="423438" y="1189867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38A5C77-6C99-9E15-0E45-AB2DB1AB1D1A}"/>
              </a:ext>
            </a:extLst>
          </p:cNvPr>
          <p:cNvSpPr/>
          <p:nvPr/>
        </p:nvSpPr>
        <p:spPr>
          <a:xfrm>
            <a:off x="3389164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A3274921-BAE3-0AC2-700E-0B493DD1D2DF}"/>
              </a:ext>
            </a:extLst>
          </p:cNvPr>
          <p:cNvSpPr/>
          <p:nvPr/>
        </p:nvSpPr>
        <p:spPr>
          <a:xfrm>
            <a:off x="6354890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DB9BFDE0-0C81-25F0-C386-B8D8E9B8E4D1}"/>
              </a:ext>
            </a:extLst>
          </p:cNvPr>
          <p:cNvSpPr/>
          <p:nvPr/>
        </p:nvSpPr>
        <p:spPr>
          <a:xfrm>
            <a:off x="9325971" y="1196450"/>
            <a:ext cx="2442591" cy="24601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32C720A6-B1F5-C687-4645-7AEF4F8D4A30}"/>
              </a:ext>
            </a:extLst>
          </p:cNvPr>
          <p:cNvSpPr/>
          <p:nvPr/>
        </p:nvSpPr>
        <p:spPr>
          <a:xfrm>
            <a:off x="543370" y="1333016"/>
            <a:ext cx="2202726" cy="2187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F2678D42-2BD5-BB0C-D12E-FCB19F4A632F}"/>
              </a:ext>
            </a:extLst>
          </p:cNvPr>
          <p:cNvSpPr/>
          <p:nvPr/>
        </p:nvSpPr>
        <p:spPr>
          <a:xfrm>
            <a:off x="9445904" y="1333016"/>
            <a:ext cx="2202726" cy="21870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EEC0DB2A-796C-D7C5-87EB-CA42A344624D}"/>
              </a:ext>
            </a:extLst>
          </p:cNvPr>
          <p:cNvSpPr/>
          <p:nvPr/>
        </p:nvSpPr>
        <p:spPr>
          <a:xfrm>
            <a:off x="6474822" y="1333016"/>
            <a:ext cx="2202726" cy="218705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6A48242E-012C-897F-F3DF-69EFFBEA99D2}"/>
              </a:ext>
            </a:extLst>
          </p:cNvPr>
          <p:cNvSpPr/>
          <p:nvPr/>
        </p:nvSpPr>
        <p:spPr>
          <a:xfrm>
            <a:off x="3499967" y="1333016"/>
            <a:ext cx="2202726" cy="218705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629DED04-D6BC-942C-E0CA-A097DA1D4547}"/>
              </a:ext>
            </a:extLst>
          </p:cNvPr>
          <p:cNvSpPr txBox="1"/>
          <p:nvPr/>
        </p:nvSpPr>
        <p:spPr>
          <a:xfrm>
            <a:off x="2049366" y="3786623"/>
            <a:ext cx="80932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8800" dirty="0">
                <a:latin typeface="Amasis MT Pro Black" panose="020B0604020202020204" pitchFamily="18" charset="-18"/>
              </a:rPr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402754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205ED76-A14B-19E4-19FE-3378BA4AC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874" y="577114"/>
            <a:ext cx="7020694" cy="3415304"/>
          </a:xfrm>
        </p:spPr>
        <p:txBody>
          <a:bodyPr>
            <a:normAutofit/>
          </a:bodyPr>
          <a:lstStyle/>
          <a:p>
            <a:r>
              <a:rPr lang="sk-SK" dirty="0"/>
              <a:t>Odvetvie mechaniky tekutín -  zaoberajúce sa prúdením vzduchu okolo telies</a:t>
            </a:r>
          </a:p>
          <a:p>
            <a:pPr>
              <a:spcAft>
                <a:spcPts val="1000"/>
              </a:spcAft>
            </a:pPr>
            <a:r>
              <a:rPr lang="sk-SK" dirty="0"/>
              <a:t>Letectvo, automobilový priemysel, architektúra, ...</a:t>
            </a:r>
          </a:p>
          <a:p>
            <a:endParaRPr lang="sk-SK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A7E12663-03D2-CE55-51EA-ADE046FAE0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8705568"/>
                  </p:ext>
                </p:extLst>
              </p:nvPr>
            </p:nvGraphicFramePr>
            <p:xfrm>
              <a:off x="4548137" y="577114"/>
              <a:ext cx="9168209" cy="766397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168209" cy="766397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020551" ay="889403" az="-102909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823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A7E12663-03D2-CE55-51EA-ADE046FAE0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8137" y="577114"/>
                <a:ext cx="9168209" cy="766397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Aerodynamika</a:t>
            </a:r>
          </a:p>
        </p:txBody>
      </p:sp>
    </p:spTree>
    <p:extLst>
      <p:ext uri="{BB962C8B-B14F-4D97-AF65-F5344CB8AC3E}">
        <p14:creationId xmlns:p14="http://schemas.microsoft.com/office/powerpoint/2010/main" val="226448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205ED76-A14B-19E4-19FE-3378BA4AC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192" y="577114"/>
            <a:ext cx="7563925" cy="3415304"/>
          </a:xfrm>
        </p:spPr>
        <p:txBody>
          <a:bodyPr/>
          <a:lstStyle/>
          <a:p>
            <a:r>
              <a:rPr lang="sk-SK" dirty="0"/>
              <a:t>Vztlak</a:t>
            </a:r>
          </a:p>
          <a:p>
            <a:r>
              <a:rPr lang="sk-SK" dirty="0"/>
              <a:t>Odpor</a:t>
            </a:r>
          </a:p>
          <a:p>
            <a:r>
              <a:rPr lang="sk-SK" dirty="0"/>
              <a:t>Ťah</a:t>
            </a:r>
          </a:p>
          <a:p>
            <a:r>
              <a:rPr lang="sk-SK" dirty="0"/>
              <a:t>Tiaž</a:t>
            </a:r>
          </a:p>
          <a:p>
            <a:endParaRPr lang="sk-SK" dirty="0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A7E12663-03D2-CE55-51EA-ADE046FAE0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2379554"/>
                  </p:ext>
                </p:extLst>
              </p:nvPr>
            </p:nvGraphicFramePr>
            <p:xfrm>
              <a:off x="1765034" y="2182860"/>
              <a:ext cx="9588765" cy="29804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88765" cy="298042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9976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A7E12663-03D2-CE55-51EA-ADE046FAE0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034" y="2182860"/>
                <a:ext cx="9588765" cy="29804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Aerodynamika</a:t>
            </a:r>
          </a:p>
        </p:txBody>
      </p:sp>
      <p:sp>
        <p:nvSpPr>
          <p:cNvPr id="8" name="Šípka: doprava 7">
            <a:extLst>
              <a:ext uri="{FF2B5EF4-FFF2-40B4-BE49-F238E27FC236}">
                <a16:creationId xmlns:a16="http://schemas.microsoft.com/office/drawing/2014/main" id="{5C68A3FE-02F6-DDE2-B9A0-04E84E67B7A6}"/>
              </a:ext>
            </a:extLst>
          </p:cNvPr>
          <p:cNvSpPr/>
          <p:nvPr/>
        </p:nvSpPr>
        <p:spPr>
          <a:xfrm rot="16200000">
            <a:off x="6645247" y="2620397"/>
            <a:ext cx="979298" cy="873881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Šípka: doprava 11">
            <a:extLst>
              <a:ext uri="{FF2B5EF4-FFF2-40B4-BE49-F238E27FC236}">
                <a16:creationId xmlns:a16="http://schemas.microsoft.com/office/drawing/2014/main" id="{6DFFDE0B-4856-E9F6-FCD4-1BE2AF4205EC}"/>
              </a:ext>
            </a:extLst>
          </p:cNvPr>
          <p:cNvSpPr/>
          <p:nvPr/>
        </p:nvSpPr>
        <p:spPr>
          <a:xfrm>
            <a:off x="11163338" y="3880726"/>
            <a:ext cx="979298" cy="873881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Šípka: doprava 12">
            <a:extLst>
              <a:ext uri="{FF2B5EF4-FFF2-40B4-BE49-F238E27FC236}">
                <a16:creationId xmlns:a16="http://schemas.microsoft.com/office/drawing/2014/main" id="{70EAD6AE-E5B5-AE44-9F93-E3E65700E236}"/>
              </a:ext>
            </a:extLst>
          </p:cNvPr>
          <p:cNvSpPr/>
          <p:nvPr/>
        </p:nvSpPr>
        <p:spPr>
          <a:xfrm rot="10800000">
            <a:off x="1010618" y="3899679"/>
            <a:ext cx="979298" cy="873881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Šípka: doprava 13">
            <a:extLst>
              <a:ext uri="{FF2B5EF4-FFF2-40B4-BE49-F238E27FC236}">
                <a16:creationId xmlns:a16="http://schemas.microsoft.com/office/drawing/2014/main" id="{30E36D44-95D0-1752-B388-AC7D4B1697FB}"/>
              </a:ext>
            </a:extLst>
          </p:cNvPr>
          <p:cNvSpPr/>
          <p:nvPr/>
        </p:nvSpPr>
        <p:spPr>
          <a:xfrm rot="5400000">
            <a:off x="6648613" y="5272523"/>
            <a:ext cx="979298" cy="873881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Pravá zložená zátvorka 14">
            <a:extLst>
              <a:ext uri="{FF2B5EF4-FFF2-40B4-BE49-F238E27FC236}">
                <a16:creationId xmlns:a16="http://schemas.microsoft.com/office/drawing/2014/main" id="{08A7B587-DC8C-7AF6-5573-2B04331B4C08}"/>
              </a:ext>
            </a:extLst>
          </p:cNvPr>
          <p:cNvSpPr/>
          <p:nvPr/>
        </p:nvSpPr>
        <p:spPr>
          <a:xfrm>
            <a:off x="5220928" y="577114"/>
            <a:ext cx="579045" cy="10010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C788E3DB-5218-9051-C983-BDC466F70C1F}"/>
              </a:ext>
            </a:extLst>
          </p:cNvPr>
          <p:cNvSpPr txBox="1"/>
          <p:nvPr/>
        </p:nvSpPr>
        <p:spPr>
          <a:xfrm>
            <a:off x="5955291" y="751306"/>
            <a:ext cx="4228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Aerodynamické sily vyvolané prúdením vzduchu okolo pevného telesa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D2363CA6-649D-5D98-BAED-4B7634E552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8398732"/>
                  </p:ext>
                </p:extLst>
              </p:nvPr>
            </p:nvGraphicFramePr>
            <p:xfrm rot="14151843">
              <a:off x="9854425" y="4757039"/>
              <a:ext cx="1227902" cy="2260014"/>
            </p:xfrm>
            <a:graphic>
              <a:graphicData uri="http://schemas.microsoft.com/office/drawing/2017/model3d">
                <am3d:model3d r:embed="rId5">
                  <am3d:spPr>
                    <a:xfrm rot="14151843">
                      <a:off x="0" y="0"/>
                      <a:ext cx="1227902" cy="2260014"/>
                    </a:xfrm>
                    <a:prstGeom prst="rect">
                      <a:avLst/>
                    </a:prstGeom>
                  </am3d:spPr>
                  <am3d:camera>
                    <am3d:pos x="0" y="0" z="49096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7" d="1000000"/>
                    <am3d:preTrans dx="20131982" dy="-18000000" dz="5638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5572927" ay="57368" az="110028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44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D2363CA6-649D-5D98-BAED-4B7634E55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4151843">
                <a:off x="9854425" y="4757039"/>
                <a:ext cx="1227902" cy="2260014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Skupina 28">
            <a:extLst>
              <a:ext uri="{FF2B5EF4-FFF2-40B4-BE49-F238E27FC236}">
                <a16:creationId xmlns:a16="http://schemas.microsoft.com/office/drawing/2014/main" id="{9732DDB8-6342-8B9A-DCDD-515463AACE91}"/>
              </a:ext>
            </a:extLst>
          </p:cNvPr>
          <p:cNvGrpSpPr/>
          <p:nvPr/>
        </p:nvGrpSpPr>
        <p:grpSpPr>
          <a:xfrm>
            <a:off x="6096000" y="4369377"/>
            <a:ext cx="5556987" cy="2305940"/>
            <a:chOff x="6096000" y="4369377"/>
            <a:chExt cx="5556987" cy="2305940"/>
          </a:xfrm>
        </p:grpSpPr>
        <p:sp>
          <p:nvSpPr>
            <p:cNvPr id="18" name="Ovál 17">
              <a:extLst>
                <a:ext uri="{FF2B5EF4-FFF2-40B4-BE49-F238E27FC236}">
                  <a16:creationId xmlns:a16="http://schemas.microsoft.com/office/drawing/2014/main" id="{D4B05719-6808-F16F-7B41-2C28988BDC2A}"/>
                </a:ext>
              </a:extLst>
            </p:cNvPr>
            <p:cNvSpPr/>
            <p:nvPr/>
          </p:nvSpPr>
          <p:spPr>
            <a:xfrm>
              <a:off x="9093304" y="5155928"/>
              <a:ext cx="2559683" cy="151938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dirty="0"/>
            </a:p>
          </p:txBody>
        </p:sp>
        <p:cxnSp>
          <p:nvCxnSpPr>
            <p:cNvPr id="20" name="Rovná spojnica 19">
              <a:extLst>
                <a:ext uri="{FF2B5EF4-FFF2-40B4-BE49-F238E27FC236}">
                  <a16:creationId xmlns:a16="http://schemas.microsoft.com/office/drawing/2014/main" id="{EF15CE2C-80D0-B1FC-67CA-976FE49E08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4482" y="4369377"/>
              <a:ext cx="4099668" cy="8504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ovná spojnica 22">
              <a:extLst>
                <a:ext uri="{FF2B5EF4-FFF2-40B4-BE49-F238E27FC236}">
                  <a16:creationId xmlns:a16="http://schemas.microsoft.com/office/drawing/2014/main" id="{6FC60449-BE3F-7C35-D4D0-D464BFE4478C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6096000" y="4405745"/>
              <a:ext cx="3372161" cy="204706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DD92A48E-0D5B-60DD-C82E-EFCD9DCB9663}"/>
              </a:ext>
            </a:extLst>
          </p:cNvPr>
          <p:cNvGrpSpPr/>
          <p:nvPr/>
        </p:nvGrpSpPr>
        <p:grpSpPr>
          <a:xfrm>
            <a:off x="9872133" y="2567688"/>
            <a:ext cx="2027578" cy="531113"/>
            <a:chOff x="9872133" y="2567688"/>
            <a:chExt cx="2027578" cy="531113"/>
          </a:xfrm>
        </p:grpSpPr>
        <p:cxnSp>
          <p:nvCxnSpPr>
            <p:cNvPr id="10" name="Rovná spojovacia šípka 9">
              <a:extLst>
                <a:ext uri="{FF2B5EF4-FFF2-40B4-BE49-F238E27FC236}">
                  <a16:creationId xmlns:a16="http://schemas.microsoft.com/office/drawing/2014/main" id="{E00C1C5E-170C-D6C9-9812-5266B0768B7C}"/>
                </a:ext>
              </a:extLst>
            </p:cNvPr>
            <p:cNvCxnSpPr/>
            <p:nvPr/>
          </p:nvCxnSpPr>
          <p:spPr>
            <a:xfrm flipH="1">
              <a:off x="10346263" y="3098801"/>
              <a:ext cx="1046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BlokTextu 10">
              <a:extLst>
                <a:ext uri="{FF2B5EF4-FFF2-40B4-BE49-F238E27FC236}">
                  <a16:creationId xmlns:a16="http://schemas.microsoft.com/office/drawing/2014/main" id="{7858F7B6-AAAC-A2DB-8D53-349883BB6204}"/>
                </a:ext>
              </a:extLst>
            </p:cNvPr>
            <p:cNvSpPr txBox="1"/>
            <p:nvPr/>
          </p:nvSpPr>
          <p:spPr>
            <a:xfrm>
              <a:off x="9872133" y="2567688"/>
              <a:ext cx="2027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sz="1400" dirty="0"/>
                <a:t>Smer prúdenia vzduchu – relatívny vietor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80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Aerodynamika</a:t>
            </a:r>
          </a:p>
        </p:txBody>
      </p:sp>
      <p:sp>
        <p:nvSpPr>
          <p:cNvPr id="22" name="Obdĺžnik 21">
            <a:extLst>
              <a:ext uri="{FF2B5EF4-FFF2-40B4-BE49-F238E27FC236}">
                <a16:creationId xmlns:a16="http://schemas.microsoft.com/office/drawing/2014/main" id="{1A410206-3F25-B666-376B-D828C9E471AE}"/>
              </a:ext>
            </a:extLst>
          </p:cNvPr>
          <p:cNvSpPr/>
          <p:nvPr/>
        </p:nvSpPr>
        <p:spPr>
          <a:xfrm>
            <a:off x="11769216" y="3973660"/>
            <a:ext cx="418017" cy="1605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E9D50711-D6C6-38A5-8789-21B56BE0C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407386"/>
                  </p:ext>
                </p:extLst>
              </p:nvPr>
            </p:nvGraphicFramePr>
            <p:xfrm rot="14151843">
              <a:off x="6814729" y="-1822107"/>
              <a:ext cx="3266427" cy="9803658"/>
            </p:xfrm>
            <a:graphic>
              <a:graphicData uri="http://schemas.microsoft.com/office/drawing/2017/model3d">
                <am3d:model3d r:embed="rId3">
                  <am3d:spPr>
                    <a:xfrm rot="14151843">
                      <a:off x="0" y="0"/>
                      <a:ext cx="3266427" cy="9803658"/>
                    </a:xfrm>
                    <a:prstGeom prst="rect">
                      <a:avLst/>
                    </a:prstGeom>
                  </am3d:spPr>
                  <am3d:camera>
                    <am3d:pos x="0" y="0" z="49096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7" d="1000000"/>
                    <am3d:preTrans dx="20131982" dy="-18000000" dz="5638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6268972" ay="290603" az="10860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484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E9D50711-D6C6-38A5-8789-21B56BE0C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4151843">
                <a:off x="6814729" y="-1822107"/>
                <a:ext cx="3266427" cy="9803658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Skupina 3">
            <a:extLst>
              <a:ext uri="{FF2B5EF4-FFF2-40B4-BE49-F238E27FC236}">
                <a16:creationId xmlns:a16="http://schemas.microsoft.com/office/drawing/2014/main" id="{F2C64C51-8AC1-DF3D-2FAC-B919D310C734}"/>
              </a:ext>
            </a:extLst>
          </p:cNvPr>
          <p:cNvGrpSpPr/>
          <p:nvPr/>
        </p:nvGrpSpPr>
        <p:grpSpPr>
          <a:xfrm>
            <a:off x="9950646" y="5849763"/>
            <a:ext cx="2027578" cy="531113"/>
            <a:chOff x="9872133" y="2567688"/>
            <a:chExt cx="2027578" cy="531113"/>
          </a:xfrm>
        </p:grpSpPr>
        <p:cxnSp>
          <p:nvCxnSpPr>
            <p:cNvPr id="8" name="Rovná spojovacia šípka 7">
              <a:extLst>
                <a:ext uri="{FF2B5EF4-FFF2-40B4-BE49-F238E27FC236}">
                  <a16:creationId xmlns:a16="http://schemas.microsoft.com/office/drawing/2014/main" id="{E72B24CD-637A-0AC5-A867-9BD5DF6242C6}"/>
                </a:ext>
              </a:extLst>
            </p:cNvPr>
            <p:cNvCxnSpPr/>
            <p:nvPr/>
          </p:nvCxnSpPr>
          <p:spPr>
            <a:xfrm flipH="1">
              <a:off x="10346263" y="3098801"/>
              <a:ext cx="1046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BlokTextu 8">
              <a:extLst>
                <a:ext uri="{FF2B5EF4-FFF2-40B4-BE49-F238E27FC236}">
                  <a16:creationId xmlns:a16="http://schemas.microsoft.com/office/drawing/2014/main" id="{71BF6C41-9C7B-EA2C-63B1-D67BD137424C}"/>
                </a:ext>
              </a:extLst>
            </p:cNvPr>
            <p:cNvSpPr txBox="1"/>
            <p:nvPr/>
          </p:nvSpPr>
          <p:spPr>
            <a:xfrm>
              <a:off x="9872133" y="2567688"/>
              <a:ext cx="2027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sz="1400" dirty="0"/>
                <a:t>Smer prúdenia vzduchu – relatívny vietor</a:t>
              </a:r>
            </a:p>
          </p:txBody>
        </p:sp>
      </p:grp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257B8F1A-63DC-8FBA-0FD5-E9FA0DB69B2A}"/>
              </a:ext>
            </a:extLst>
          </p:cNvPr>
          <p:cNvGrpSpPr/>
          <p:nvPr/>
        </p:nvGrpSpPr>
        <p:grpSpPr>
          <a:xfrm>
            <a:off x="355602" y="3023801"/>
            <a:ext cx="11497731" cy="1669442"/>
            <a:chOff x="355602" y="3023801"/>
            <a:chExt cx="11497731" cy="1669442"/>
          </a:xfrm>
        </p:grpSpPr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AFC8BDC7-4D03-2F82-3786-F6B81A532D51}"/>
                </a:ext>
              </a:extLst>
            </p:cNvPr>
            <p:cNvSpPr/>
            <p:nvPr/>
          </p:nvSpPr>
          <p:spPr>
            <a:xfrm>
              <a:off x="355602" y="3533510"/>
              <a:ext cx="11413066" cy="1159733"/>
            </a:xfrm>
            <a:custGeom>
              <a:avLst/>
              <a:gdLst>
                <a:gd name="connsiteX0" fmla="*/ 11413066 w 11413066"/>
                <a:gd name="connsiteY0" fmla="*/ 801424 h 1159733"/>
                <a:gd name="connsiteX1" fmla="*/ 9296400 w 11413066"/>
                <a:gd name="connsiteY1" fmla="*/ 767557 h 1159733"/>
                <a:gd name="connsiteX2" fmla="*/ 8737600 w 11413066"/>
                <a:gd name="connsiteY2" fmla="*/ 496624 h 1159733"/>
                <a:gd name="connsiteX3" fmla="*/ 8297333 w 11413066"/>
                <a:gd name="connsiteY3" fmla="*/ 208757 h 1159733"/>
                <a:gd name="connsiteX4" fmla="*/ 7670800 w 11413066"/>
                <a:gd name="connsiteY4" fmla="*/ 56357 h 1159733"/>
                <a:gd name="connsiteX5" fmla="*/ 6739466 w 11413066"/>
                <a:gd name="connsiteY5" fmla="*/ 5557 h 1159733"/>
                <a:gd name="connsiteX6" fmla="*/ 5435600 w 11413066"/>
                <a:gd name="connsiteY6" fmla="*/ 174891 h 1159733"/>
                <a:gd name="connsiteX7" fmla="*/ 4334933 w 11413066"/>
                <a:gd name="connsiteY7" fmla="*/ 411957 h 1159733"/>
                <a:gd name="connsiteX8" fmla="*/ 3234266 w 11413066"/>
                <a:gd name="connsiteY8" fmla="*/ 750624 h 1159733"/>
                <a:gd name="connsiteX9" fmla="*/ 1981200 w 11413066"/>
                <a:gd name="connsiteY9" fmla="*/ 1089291 h 1159733"/>
                <a:gd name="connsiteX10" fmla="*/ 0 w 11413066"/>
                <a:gd name="connsiteY10" fmla="*/ 1157024 h 115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13066" h="1159733">
                  <a:moveTo>
                    <a:pt x="11413066" y="801424"/>
                  </a:moveTo>
                  <a:lnTo>
                    <a:pt x="9296400" y="767557"/>
                  </a:lnTo>
                  <a:cubicBezTo>
                    <a:pt x="8850489" y="716757"/>
                    <a:pt x="8904111" y="589757"/>
                    <a:pt x="8737600" y="496624"/>
                  </a:cubicBezTo>
                  <a:cubicBezTo>
                    <a:pt x="8571089" y="403491"/>
                    <a:pt x="8475133" y="282135"/>
                    <a:pt x="8297333" y="208757"/>
                  </a:cubicBezTo>
                  <a:cubicBezTo>
                    <a:pt x="8119533" y="135379"/>
                    <a:pt x="7930444" y="90224"/>
                    <a:pt x="7670800" y="56357"/>
                  </a:cubicBezTo>
                  <a:cubicBezTo>
                    <a:pt x="7411156" y="22490"/>
                    <a:pt x="7111999" y="-14199"/>
                    <a:pt x="6739466" y="5557"/>
                  </a:cubicBezTo>
                  <a:cubicBezTo>
                    <a:pt x="6366933" y="25313"/>
                    <a:pt x="5836355" y="107158"/>
                    <a:pt x="5435600" y="174891"/>
                  </a:cubicBezTo>
                  <a:cubicBezTo>
                    <a:pt x="5034845" y="242624"/>
                    <a:pt x="4701822" y="316001"/>
                    <a:pt x="4334933" y="411957"/>
                  </a:cubicBezTo>
                  <a:cubicBezTo>
                    <a:pt x="3968044" y="507912"/>
                    <a:pt x="3626555" y="637735"/>
                    <a:pt x="3234266" y="750624"/>
                  </a:cubicBezTo>
                  <a:cubicBezTo>
                    <a:pt x="2841977" y="863513"/>
                    <a:pt x="2520244" y="1021558"/>
                    <a:pt x="1981200" y="1089291"/>
                  </a:cubicBezTo>
                  <a:cubicBezTo>
                    <a:pt x="1442156" y="1157024"/>
                    <a:pt x="268111" y="1165491"/>
                    <a:pt x="0" y="1157024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A2037C04-7263-23E2-E7C8-A2E1880CE920}"/>
                </a:ext>
              </a:extLst>
            </p:cNvPr>
            <p:cNvSpPr/>
            <p:nvPr/>
          </p:nvSpPr>
          <p:spPr>
            <a:xfrm>
              <a:off x="440267" y="3023801"/>
              <a:ext cx="11413066" cy="1159733"/>
            </a:xfrm>
            <a:custGeom>
              <a:avLst/>
              <a:gdLst>
                <a:gd name="connsiteX0" fmla="*/ 11413066 w 11413066"/>
                <a:gd name="connsiteY0" fmla="*/ 801424 h 1159733"/>
                <a:gd name="connsiteX1" fmla="*/ 9296400 w 11413066"/>
                <a:gd name="connsiteY1" fmla="*/ 767557 h 1159733"/>
                <a:gd name="connsiteX2" fmla="*/ 8737600 w 11413066"/>
                <a:gd name="connsiteY2" fmla="*/ 496624 h 1159733"/>
                <a:gd name="connsiteX3" fmla="*/ 8297333 w 11413066"/>
                <a:gd name="connsiteY3" fmla="*/ 208757 h 1159733"/>
                <a:gd name="connsiteX4" fmla="*/ 7670800 w 11413066"/>
                <a:gd name="connsiteY4" fmla="*/ 56357 h 1159733"/>
                <a:gd name="connsiteX5" fmla="*/ 6739466 w 11413066"/>
                <a:gd name="connsiteY5" fmla="*/ 5557 h 1159733"/>
                <a:gd name="connsiteX6" fmla="*/ 5435600 w 11413066"/>
                <a:gd name="connsiteY6" fmla="*/ 174891 h 1159733"/>
                <a:gd name="connsiteX7" fmla="*/ 4334933 w 11413066"/>
                <a:gd name="connsiteY7" fmla="*/ 411957 h 1159733"/>
                <a:gd name="connsiteX8" fmla="*/ 3234266 w 11413066"/>
                <a:gd name="connsiteY8" fmla="*/ 750624 h 1159733"/>
                <a:gd name="connsiteX9" fmla="*/ 1981200 w 11413066"/>
                <a:gd name="connsiteY9" fmla="*/ 1089291 h 1159733"/>
                <a:gd name="connsiteX10" fmla="*/ 0 w 11413066"/>
                <a:gd name="connsiteY10" fmla="*/ 1157024 h 115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13066" h="1159733">
                  <a:moveTo>
                    <a:pt x="11413066" y="801424"/>
                  </a:moveTo>
                  <a:lnTo>
                    <a:pt x="9296400" y="767557"/>
                  </a:lnTo>
                  <a:cubicBezTo>
                    <a:pt x="8850489" y="716757"/>
                    <a:pt x="8904111" y="589757"/>
                    <a:pt x="8737600" y="496624"/>
                  </a:cubicBezTo>
                  <a:cubicBezTo>
                    <a:pt x="8571089" y="403491"/>
                    <a:pt x="8475133" y="282135"/>
                    <a:pt x="8297333" y="208757"/>
                  </a:cubicBezTo>
                  <a:cubicBezTo>
                    <a:pt x="8119533" y="135379"/>
                    <a:pt x="7930444" y="90224"/>
                    <a:pt x="7670800" y="56357"/>
                  </a:cubicBezTo>
                  <a:cubicBezTo>
                    <a:pt x="7411156" y="22490"/>
                    <a:pt x="7111999" y="-14199"/>
                    <a:pt x="6739466" y="5557"/>
                  </a:cubicBezTo>
                  <a:cubicBezTo>
                    <a:pt x="6366933" y="25313"/>
                    <a:pt x="5836355" y="107158"/>
                    <a:pt x="5435600" y="174891"/>
                  </a:cubicBezTo>
                  <a:cubicBezTo>
                    <a:pt x="5034845" y="242624"/>
                    <a:pt x="4701822" y="316001"/>
                    <a:pt x="4334933" y="411957"/>
                  </a:cubicBezTo>
                  <a:cubicBezTo>
                    <a:pt x="3968044" y="507912"/>
                    <a:pt x="3626555" y="637735"/>
                    <a:pt x="3234266" y="750624"/>
                  </a:cubicBezTo>
                  <a:cubicBezTo>
                    <a:pt x="2841977" y="863513"/>
                    <a:pt x="2520244" y="1021558"/>
                    <a:pt x="1981200" y="1089291"/>
                  </a:cubicBezTo>
                  <a:cubicBezTo>
                    <a:pt x="1442156" y="1157024"/>
                    <a:pt x="268111" y="1165491"/>
                    <a:pt x="0" y="1157024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36C75471-438F-BBCA-927F-8C56BA0D2DDF}"/>
                </a:ext>
              </a:extLst>
            </p:cNvPr>
            <p:cNvSpPr/>
            <p:nvPr/>
          </p:nvSpPr>
          <p:spPr>
            <a:xfrm>
              <a:off x="391420" y="3280780"/>
              <a:ext cx="11413066" cy="1159733"/>
            </a:xfrm>
            <a:custGeom>
              <a:avLst/>
              <a:gdLst>
                <a:gd name="connsiteX0" fmla="*/ 11413066 w 11413066"/>
                <a:gd name="connsiteY0" fmla="*/ 801424 h 1159733"/>
                <a:gd name="connsiteX1" fmla="*/ 9296400 w 11413066"/>
                <a:gd name="connsiteY1" fmla="*/ 767557 h 1159733"/>
                <a:gd name="connsiteX2" fmla="*/ 8737600 w 11413066"/>
                <a:gd name="connsiteY2" fmla="*/ 496624 h 1159733"/>
                <a:gd name="connsiteX3" fmla="*/ 8297333 w 11413066"/>
                <a:gd name="connsiteY3" fmla="*/ 208757 h 1159733"/>
                <a:gd name="connsiteX4" fmla="*/ 7670800 w 11413066"/>
                <a:gd name="connsiteY4" fmla="*/ 56357 h 1159733"/>
                <a:gd name="connsiteX5" fmla="*/ 6739466 w 11413066"/>
                <a:gd name="connsiteY5" fmla="*/ 5557 h 1159733"/>
                <a:gd name="connsiteX6" fmla="*/ 5435600 w 11413066"/>
                <a:gd name="connsiteY6" fmla="*/ 174891 h 1159733"/>
                <a:gd name="connsiteX7" fmla="*/ 4334933 w 11413066"/>
                <a:gd name="connsiteY7" fmla="*/ 411957 h 1159733"/>
                <a:gd name="connsiteX8" fmla="*/ 3234266 w 11413066"/>
                <a:gd name="connsiteY8" fmla="*/ 750624 h 1159733"/>
                <a:gd name="connsiteX9" fmla="*/ 1981200 w 11413066"/>
                <a:gd name="connsiteY9" fmla="*/ 1089291 h 1159733"/>
                <a:gd name="connsiteX10" fmla="*/ 0 w 11413066"/>
                <a:gd name="connsiteY10" fmla="*/ 1157024 h 115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13066" h="1159733">
                  <a:moveTo>
                    <a:pt x="11413066" y="801424"/>
                  </a:moveTo>
                  <a:lnTo>
                    <a:pt x="9296400" y="767557"/>
                  </a:lnTo>
                  <a:cubicBezTo>
                    <a:pt x="8850489" y="716757"/>
                    <a:pt x="8904111" y="589757"/>
                    <a:pt x="8737600" y="496624"/>
                  </a:cubicBezTo>
                  <a:cubicBezTo>
                    <a:pt x="8571089" y="403491"/>
                    <a:pt x="8475133" y="282135"/>
                    <a:pt x="8297333" y="208757"/>
                  </a:cubicBezTo>
                  <a:cubicBezTo>
                    <a:pt x="8119533" y="135379"/>
                    <a:pt x="7930444" y="90224"/>
                    <a:pt x="7670800" y="56357"/>
                  </a:cubicBezTo>
                  <a:cubicBezTo>
                    <a:pt x="7411156" y="22490"/>
                    <a:pt x="7111999" y="-14199"/>
                    <a:pt x="6739466" y="5557"/>
                  </a:cubicBezTo>
                  <a:cubicBezTo>
                    <a:pt x="6366933" y="25313"/>
                    <a:pt x="5836355" y="107158"/>
                    <a:pt x="5435600" y="174891"/>
                  </a:cubicBezTo>
                  <a:cubicBezTo>
                    <a:pt x="5034845" y="242624"/>
                    <a:pt x="4701822" y="316001"/>
                    <a:pt x="4334933" y="411957"/>
                  </a:cubicBezTo>
                  <a:cubicBezTo>
                    <a:pt x="3968044" y="507912"/>
                    <a:pt x="3626555" y="637735"/>
                    <a:pt x="3234266" y="750624"/>
                  </a:cubicBezTo>
                  <a:cubicBezTo>
                    <a:pt x="2841977" y="863513"/>
                    <a:pt x="2520244" y="1021558"/>
                    <a:pt x="1981200" y="1089291"/>
                  </a:cubicBezTo>
                  <a:cubicBezTo>
                    <a:pt x="1442156" y="1157024"/>
                    <a:pt x="268111" y="1165491"/>
                    <a:pt x="0" y="1157024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E1EEDAA8-66EE-860A-CA61-0998A606C3AC}"/>
              </a:ext>
            </a:extLst>
          </p:cNvPr>
          <p:cNvGrpSpPr/>
          <p:nvPr/>
        </p:nvGrpSpPr>
        <p:grpSpPr>
          <a:xfrm>
            <a:off x="660400" y="4457750"/>
            <a:ext cx="11328400" cy="1204053"/>
            <a:chOff x="660400" y="4457750"/>
            <a:chExt cx="11328400" cy="1204053"/>
          </a:xfrm>
        </p:grpSpPr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78A97943-D61E-6DF1-8F6E-9822544493F8}"/>
                </a:ext>
              </a:extLst>
            </p:cNvPr>
            <p:cNvSpPr/>
            <p:nvPr/>
          </p:nvSpPr>
          <p:spPr>
            <a:xfrm>
              <a:off x="660400" y="4457750"/>
              <a:ext cx="11023600" cy="763789"/>
            </a:xfrm>
            <a:custGeom>
              <a:avLst/>
              <a:gdLst>
                <a:gd name="connsiteX0" fmla="*/ 11023600 w 11023600"/>
                <a:gd name="connsiteY0" fmla="*/ 97317 h 763789"/>
                <a:gd name="connsiteX1" fmla="*/ 8957733 w 11023600"/>
                <a:gd name="connsiteY1" fmla="*/ 97317 h 763789"/>
                <a:gd name="connsiteX2" fmla="*/ 8568267 w 11023600"/>
                <a:gd name="connsiteY2" fmla="*/ 249717 h 763789"/>
                <a:gd name="connsiteX3" fmla="*/ 8094133 w 11023600"/>
                <a:gd name="connsiteY3" fmla="*/ 385183 h 763789"/>
                <a:gd name="connsiteX4" fmla="*/ 7264400 w 11023600"/>
                <a:gd name="connsiteY4" fmla="*/ 300517 h 763789"/>
                <a:gd name="connsiteX5" fmla="*/ 6316133 w 11023600"/>
                <a:gd name="connsiteY5" fmla="*/ 165050 h 763789"/>
                <a:gd name="connsiteX6" fmla="*/ 5249333 w 11023600"/>
                <a:gd name="connsiteY6" fmla="*/ 12650 h 763789"/>
                <a:gd name="connsiteX7" fmla="*/ 4639733 w 11023600"/>
                <a:gd name="connsiteY7" fmla="*/ 12650 h 763789"/>
                <a:gd name="connsiteX8" fmla="*/ 3996267 w 11023600"/>
                <a:gd name="connsiteY8" fmla="*/ 46517 h 763789"/>
                <a:gd name="connsiteX9" fmla="*/ 3268133 w 11023600"/>
                <a:gd name="connsiteY9" fmla="*/ 266650 h 763789"/>
                <a:gd name="connsiteX10" fmla="*/ 2777067 w 11023600"/>
                <a:gd name="connsiteY10" fmla="*/ 571450 h 763789"/>
                <a:gd name="connsiteX11" fmla="*/ 1744133 w 11023600"/>
                <a:gd name="connsiteY11" fmla="*/ 740783 h 763789"/>
                <a:gd name="connsiteX12" fmla="*/ 0 w 11023600"/>
                <a:gd name="connsiteY12" fmla="*/ 757717 h 76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23600" h="763789">
                  <a:moveTo>
                    <a:pt x="11023600" y="97317"/>
                  </a:moveTo>
                  <a:cubicBezTo>
                    <a:pt x="10195277" y="84617"/>
                    <a:pt x="9366955" y="71917"/>
                    <a:pt x="8957733" y="97317"/>
                  </a:cubicBezTo>
                  <a:cubicBezTo>
                    <a:pt x="8548511" y="122717"/>
                    <a:pt x="8712200" y="201739"/>
                    <a:pt x="8568267" y="249717"/>
                  </a:cubicBezTo>
                  <a:cubicBezTo>
                    <a:pt x="8424334" y="297695"/>
                    <a:pt x="8311444" y="376716"/>
                    <a:pt x="8094133" y="385183"/>
                  </a:cubicBezTo>
                  <a:cubicBezTo>
                    <a:pt x="7876822" y="393650"/>
                    <a:pt x="7560733" y="337206"/>
                    <a:pt x="7264400" y="300517"/>
                  </a:cubicBezTo>
                  <a:cubicBezTo>
                    <a:pt x="6968067" y="263828"/>
                    <a:pt x="6316133" y="165050"/>
                    <a:pt x="6316133" y="165050"/>
                  </a:cubicBezTo>
                  <a:cubicBezTo>
                    <a:pt x="5980288" y="117072"/>
                    <a:pt x="5528733" y="38050"/>
                    <a:pt x="5249333" y="12650"/>
                  </a:cubicBezTo>
                  <a:cubicBezTo>
                    <a:pt x="4969933" y="-12750"/>
                    <a:pt x="4848577" y="7006"/>
                    <a:pt x="4639733" y="12650"/>
                  </a:cubicBezTo>
                  <a:cubicBezTo>
                    <a:pt x="4430889" y="18294"/>
                    <a:pt x="4224867" y="4184"/>
                    <a:pt x="3996267" y="46517"/>
                  </a:cubicBezTo>
                  <a:cubicBezTo>
                    <a:pt x="3767667" y="88850"/>
                    <a:pt x="3471333" y="179161"/>
                    <a:pt x="3268133" y="266650"/>
                  </a:cubicBezTo>
                  <a:cubicBezTo>
                    <a:pt x="3064933" y="354139"/>
                    <a:pt x="3031067" y="492428"/>
                    <a:pt x="2777067" y="571450"/>
                  </a:cubicBezTo>
                  <a:cubicBezTo>
                    <a:pt x="2523067" y="650472"/>
                    <a:pt x="2206977" y="709739"/>
                    <a:pt x="1744133" y="740783"/>
                  </a:cubicBezTo>
                  <a:cubicBezTo>
                    <a:pt x="1281288" y="771828"/>
                    <a:pt x="640644" y="764772"/>
                    <a:pt x="0" y="757717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61CF1E6D-2887-5A1E-1236-151C58A7D6B1}"/>
                </a:ext>
              </a:extLst>
            </p:cNvPr>
            <p:cNvSpPr/>
            <p:nvPr/>
          </p:nvSpPr>
          <p:spPr>
            <a:xfrm>
              <a:off x="812800" y="4694815"/>
              <a:ext cx="11023600" cy="763789"/>
            </a:xfrm>
            <a:custGeom>
              <a:avLst/>
              <a:gdLst>
                <a:gd name="connsiteX0" fmla="*/ 11023600 w 11023600"/>
                <a:gd name="connsiteY0" fmla="*/ 97317 h 763789"/>
                <a:gd name="connsiteX1" fmla="*/ 8957733 w 11023600"/>
                <a:gd name="connsiteY1" fmla="*/ 97317 h 763789"/>
                <a:gd name="connsiteX2" fmla="*/ 8568267 w 11023600"/>
                <a:gd name="connsiteY2" fmla="*/ 249717 h 763789"/>
                <a:gd name="connsiteX3" fmla="*/ 8094133 w 11023600"/>
                <a:gd name="connsiteY3" fmla="*/ 385183 h 763789"/>
                <a:gd name="connsiteX4" fmla="*/ 7264400 w 11023600"/>
                <a:gd name="connsiteY4" fmla="*/ 300517 h 763789"/>
                <a:gd name="connsiteX5" fmla="*/ 6316133 w 11023600"/>
                <a:gd name="connsiteY5" fmla="*/ 165050 h 763789"/>
                <a:gd name="connsiteX6" fmla="*/ 5249333 w 11023600"/>
                <a:gd name="connsiteY6" fmla="*/ 12650 h 763789"/>
                <a:gd name="connsiteX7" fmla="*/ 4639733 w 11023600"/>
                <a:gd name="connsiteY7" fmla="*/ 12650 h 763789"/>
                <a:gd name="connsiteX8" fmla="*/ 3996267 w 11023600"/>
                <a:gd name="connsiteY8" fmla="*/ 46517 h 763789"/>
                <a:gd name="connsiteX9" fmla="*/ 3268133 w 11023600"/>
                <a:gd name="connsiteY9" fmla="*/ 266650 h 763789"/>
                <a:gd name="connsiteX10" fmla="*/ 2777067 w 11023600"/>
                <a:gd name="connsiteY10" fmla="*/ 571450 h 763789"/>
                <a:gd name="connsiteX11" fmla="*/ 1744133 w 11023600"/>
                <a:gd name="connsiteY11" fmla="*/ 740783 h 763789"/>
                <a:gd name="connsiteX12" fmla="*/ 0 w 11023600"/>
                <a:gd name="connsiteY12" fmla="*/ 757717 h 76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23600" h="763789">
                  <a:moveTo>
                    <a:pt x="11023600" y="97317"/>
                  </a:moveTo>
                  <a:cubicBezTo>
                    <a:pt x="10195277" y="84617"/>
                    <a:pt x="9366955" y="71917"/>
                    <a:pt x="8957733" y="97317"/>
                  </a:cubicBezTo>
                  <a:cubicBezTo>
                    <a:pt x="8548511" y="122717"/>
                    <a:pt x="8712200" y="201739"/>
                    <a:pt x="8568267" y="249717"/>
                  </a:cubicBezTo>
                  <a:cubicBezTo>
                    <a:pt x="8424334" y="297695"/>
                    <a:pt x="8311444" y="376716"/>
                    <a:pt x="8094133" y="385183"/>
                  </a:cubicBezTo>
                  <a:cubicBezTo>
                    <a:pt x="7876822" y="393650"/>
                    <a:pt x="7560733" y="337206"/>
                    <a:pt x="7264400" y="300517"/>
                  </a:cubicBezTo>
                  <a:cubicBezTo>
                    <a:pt x="6968067" y="263828"/>
                    <a:pt x="6316133" y="165050"/>
                    <a:pt x="6316133" y="165050"/>
                  </a:cubicBezTo>
                  <a:cubicBezTo>
                    <a:pt x="5980288" y="117072"/>
                    <a:pt x="5528733" y="38050"/>
                    <a:pt x="5249333" y="12650"/>
                  </a:cubicBezTo>
                  <a:cubicBezTo>
                    <a:pt x="4969933" y="-12750"/>
                    <a:pt x="4848577" y="7006"/>
                    <a:pt x="4639733" y="12650"/>
                  </a:cubicBezTo>
                  <a:cubicBezTo>
                    <a:pt x="4430889" y="18294"/>
                    <a:pt x="4224867" y="4184"/>
                    <a:pt x="3996267" y="46517"/>
                  </a:cubicBezTo>
                  <a:cubicBezTo>
                    <a:pt x="3767667" y="88850"/>
                    <a:pt x="3471333" y="179161"/>
                    <a:pt x="3268133" y="266650"/>
                  </a:cubicBezTo>
                  <a:cubicBezTo>
                    <a:pt x="3064933" y="354139"/>
                    <a:pt x="3031067" y="492428"/>
                    <a:pt x="2777067" y="571450"/>
                  </a:cubicBezTo>
                  <a:cubicBezTo>
                    <a:pt x="2523067" y="650472"/>
                    <a:pt x="2206977" y="709739"/>
                    <a:pt x="1744133" y="740783"/>
                  </a:cubicBezTo>
                  <a:cubicBezTo>
                    <a:pt x="1281288" y="771828"/>
                    <a:pt x="640644" y="764772"/>
                    <a:pt x="0" y="757717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B23D9213-237D-D471-76A2-F9C48964B366}"/>
                </a:ext>
              </a:extLst>
            </p:cNvPr>
            <p:cNvSpPr/>
            <p:nvPr/>
          </p:nvSpPr>
          <p:spPr>
            <a:xfrm>
              <a:off x="965200" y="4898014"/>
              <a:ext cx="11023600" cy="763789"/>
            </a:xfrm>
            <a:custGeom>
              <a:avLst/>
              <a:gdLst>
                <a:gd name="connsiteX0" fmla="*/ 11023600 w 11023600"/>
                <a:gd name="connsiteY0" fmla="*/ 97317 h 763789"/>
                <a:gd name="connsiteX1" fmla="*/ 8957733 w 11023600"/>
                <a:gd name="connsiteY1" fmla="*/ 97317 h 763789"/>
                <a:gd name="connsiteX2" fmla="*/ 8568267 w 11023600"/>
                <a:gd name="connsiteY2" fmla="*/ 249717 h 763789"/>
                <a:gd name="connsiteX3" fmla="*/ 8094133 w 11023600"/>
                <a:gd name="connsiteY3" fmla="*/ 385183 h 763789"/>
                <a:gd name="connsiteX4" fmla="*/ 7264400 w 11023600"/>
                <a:gd name="connsiteY4" fmla="*/ 300517 h 763789"/>
                <a:gd name="connsiteX5" fmla="*/ 6316133 w 11023600"/>
                <a:gd name="connsiteY5" fmla="*/ 165050 h 763789"/>
                <a:gd name="connsiteX6" fmla="*/ 5249333 w 11023600"/>
                <a:gd name="connsiteY6" fmla="*/ 12650 h 763789"/>
                <a:gd name="connsiteX7" fmla="*/ 4639733 w 11023600"/>
                <a:gd name="connsiteY7" fmla="*/ 12650 h 763789"/>
                <a:gd name="connsiteX8" fmla="*/ 3996267 w 11023600"/>
                <a:gd name="connsiteY8" fmla="*/ 46517 h 763789"/>
                <a:gd name="connsiteX9" fmla="*/ 3268133 w 11023600"/>
                <a:gd name="connsiteY9" fmla="*/ 266650 h 763789"/>
                <a:gd name="connsiteX10" fmla="*/ 2777067 w 11023600"/>
                <a:gd name="connsiteY10" fmla="*/ 571450 h 763789"/>
                <a:gd name="connsiteX11" fmla="*/ 1744133 w 11023600"/>
                <a:gd name="connsiteY11" fmla="*/ 740783 h 763789"/>
                <a:gd name="connsiteX12" fmla="*/ 0 w 11023600"/>
                <a:gd name="connsiteY12" fmla="*/ 757717 h 76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23600" h="763789">
                  <a:moveTo>
                    <a:pt x="11023600" y="97317"/>
                  </a:moveTo>
                  <a:cubicBezTo>
                    <a:pt x="10195277" y="84617"/>
                    <a:pt x="9366955" y="71917"/>
                    <a:pt x="8957733" y="97317"/>
                  </a:cubicBezTo>
                  <a:cubicBezTo>
                    <a:pt x="8548511" y="122717"/>
                    <a:pt x="8712200" y="201739"/>
                    <a:pt x="8568267" y="249717"/>
                  </a:cubicBezTo>
                  <a:cubicBezTo>
                    <a:pt x="8424334" y="297695"/>
                    <a:pt x="8311444" y="376716"/>
                    <a:pt x="8094133" y="385183"/>
                  </a:cubicBezTo>
                  <a:cubicBezTo>
                    <a:pt x="7876822" y="393650"/>
                    <a:pt x="7560733" y="337206"/>
                    <a:pt x="7264400" y="300517"/>
                  </a:cubicBezTo>
                  <a:cubicBezTo>
                    <a:pt x="6968067" y="263828"/>
                    <a:pt x="6316133" y="165050"/>
                    <a:pt x="6316133" y="165050"/>
                  </a:cubicBezTo>
                  <a:cubicBezTo>
                    <a:pt x="5980288" y="117072"/>
                    <a:pt x="5528733" y="38050"/>
                    <a:pt x="5249333" y="12650"/>
                  </a:cubicBezTo>
                  <a:cubicBezTo>
                    <a:pt x="4969933" y="-12750"/>
                    <a:pt x="4848577" y="7006"/>
                    <a:pt x="4639733" y="12650"/>
                  </a:cubicBezTo>
                  <a:cubicBezTo>
                    <a:pt x="4430889" y="18294"/>
                    <a:pt x="4224867" y="4184"/>
                    <a:pt x="3996267" y="46517"/>
                  </a:cubicBezTo>
                  <a:cubicBezTo>
                    <a:pt x="3767667" y="88850"/>
                    <a:pt x="3471333" y="179161"/>
                    <a:pt x="3268133" y="266650"/>
                  </a:cubicBezTo>
                  <a:cubicBezTo>
                    <a:pt x="3064933" y="354139"/>
                    <a:pt x="3031067" y="492428"/>
                    <a:pt x="2777067" y="571450"/>
                  </a:cubicBezTo>
                  <a:cubicBezTo>
                    <a:pt x="2523067" y="650472"/>
                    <a:pt x="2206977" y="709739"/>
                    <a:pt x="1744133" y="740783"/>
                  </a:cubicBezTo>
                  <a:cubicBezTo>
                    <a:pt x="1281288" y="771828"/>
                    <a:pt x="640644" y="764772"/>
                    <a:pt x="0" y="757717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sp>
        <p:nvSpPr>
          <p:cNvPr id="19" name="BlokTextu 18">
            <a:extLst>
              <a:ext uri="{FF2B5EF4-FFF2-40B4-BE49-F238E27FC236}">
                <a16:creationId xmlns:a16="http://schemas.microsoft.com/office/drawing/2014/main" id="{D629DD0E-D64B-5D0A-1685-BFBD8A850123}"/>
              </a:ext>
            </a:extLst>
          </p:cNvPr>
          <p:cNvSpPr txBox="1"/>
          <p:nvPr/>
        </p:nvSpPr>
        <p:spPr>
          <a:xfrm>
            <a:off x="4104079" y="444171"/>
            <a:ext cx="264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rgbClr val="00B050"/>
                </a:solidFill>
              </a:rPr>
              <a:t>Rýchlejší prúd vzduchu</a:t>
            </a:r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A010FCC3-FD4D-67B8-9A8D-0157983E2386}"/>
              </a:ext>
            </a:extLst>
          </p:cNvPr>
          <p:cNvSpPr txBox="1"/>
          <p:nvPr/>
        </p:nvSpPr>
        <p:spPr>
          <a:xfrm>
            <a:off x="4099098" y="895724"/>
            <a:ext cx="264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rgbClr val="C00000"/>
                </a:solidFill>
              </a:rPr>
              <a:t>Pomalší prúd vzduchu</a:t>
            </a:r>
          </a:p>
        </p:txBody>
      </p:sp>
    </p:spTree>
    <p:extLst>
      <p:ext uri="{BB962C8B-B14F-4D97-AF65-F5344CB8AC3E}">
        <p14:creationId xmlns:p14="http://schemas.microsoft.com/office/powerpoint/2010/main" val="289455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Aerodynamika</a:t>
            </a:r>
          </a:p>
        </p:txBody>
      </p:sp>
      <p:sp>
        <p:nvSpPr>
          <p:cNvPr id="22" name="Obdĺžnik 21">
            <a:extLst>
              <a:ext uri="{FF2B5EF4-FFF2-40B4-BE49-F238E27FC236}">
                <a16:creationId xmlns:a16="http://schemas.microsoft.com/office/drawing/2014/main" id="{1A410206-3F25-B666-376B-D828C9E471AE}"/>
              </a:ext>
            </a:extLst>
          </p:cNvPr>
          <p:cNvSpPr/>
          <p:nvPr/>
        </p:nvSpPr>
        <p:spPr>
          <a:xfrm>
            <a:off x="11769216" y="3973660"/>
            <a:ext cx="418017" cy="1605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F2C64C51-8AC1-DF3D-2FAC-B919D310C734}"/>
              </a:ext>
            </a:extLst>
          </p:cNvPr>
          <p:cNvGrpSpPr/>
          <p:nvPr/>
        </p:nvGrpSpPr>
        <p:grpSpPr>
          <a:xfrm>
            <a:off x="9950646" y="5849763"/>
            <a:ext cx="2027578" cy="531113"/>
            <a:chOff x="9872133" y="2567688"/>
            <a:chExt cx="2027578" cy="531113"/>
          </a:xfrm>
        </p:grpSpPr>
        <p:cxnSp>
          <p:nvCxnSpPr>
            <p:cNvPr id="8" name="Rovná spojovacia šípka 7">
              <a:extLst>
                <a:ext uri="{FF2B5EF4-FFF2-40B4-BE49-F238E27FC236}">
                  <a16:creationId xmlns:a16="http://schemas.microsoft.com/office/drawing/2014/main" id="{E72B24CD-637A-0AC5-A867-9BD5DF6242C6}"/>
                </a:ext>
              </a:extLst>
            </p:cNvPr>
            <p:cNvCxnSpPr/>
            <p:nvPr/>
          </p:nvCxnSpPr>
          <p:spPr>
            <a:xfrm flipH="1">
              <a:off x="10346263" y="3098801"/>
              <a:ext cx="1046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BlokTextu 8">
              <a:extLst>
                <a:ext uri="{FF2B5EF4-FFF2-40B4-BE49-F238E27FC236}">
                  <a16:creationId xmlns:a16="http://schemas.microsoft.com/office/drawing/2014/main" id="{71BF6C41-9C7B-EA2C-63B1-D67BD137424C}"/>
                </a:ext>
              </a:extLst>
            </p:cNvPr>
            <p:cNvSpPr txBox="1"/>
            <p:nvPr/>
          </p:nvSpPr>
          <p:spPr>
            <a:xfrm>
              <a:off x="9872133" y="2567688"/>
              <a:ext cx="2027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sz="1400" dirty="0"/>
                <a:t>Smer prúdenia vzduchu – relatívny vietor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549910C-B866-F723-8C3F-F5EC7F9529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9997658"/>
                  </p:ext>
                </p:extLst>
              </p:nvPr>
            </p:nvGraphicFramePr>
            <p:xfrm rot="12391821">
              <a:off x="3869969" y="1092830"/>
              <a:ext cx="6162847" cy="5389128"/>
            </p:xfrm>
            <a:graphic>
              <a:graphicData uri="http://schemas.microsoft.com/office/drawing/2017/model3d">
                <am3d:model3d r:embed="rId3">
                  <am3d:spPr>
                    <a:xfrm rot="12391821">
                      <a:off x="0" y="0"/>
                      <a:ext cx="6162847" cy="5389128"/>
                    </a:xfrm>
                    <a:prstGeom prst="rect">
                      <a:avLst/>
                    </a:prstGeom>
                  </am3d:spPr>
                  <am3d:camera>
                    <am3d:pos x="0" y="0" z="49096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7" d="1000000"/>
                    <am3d:preTrans dx="20131982" dy="-18000000" dz="5638351"/>
                    <am3d:scale>
                      <am3d:sx n="1000000" d="1000000"/>
                      <am3d:sy n="1000000" d="1000000"/>
                      <am3d:sz n="1000000" d="1000000"/>
                    </am3d:scale>
                    <am3d:rot ax="-5493797" ay="-7440" az="-27177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3763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549910C-B866-F723-8C3F-F5EC7F9529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391821">
                <a:off x="3869969" y="1092830"/>
                <a:ext cx="6162847" cy="5389128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Rovná spojnica 19">
            <a:extLst>
              <a:ext uri="{FF2B5EF4-FFF2-40B4-BE49-F238E27FC236}">
                <a16:creationId xmlns:a16="http://schemas.microsoft.com/office/drawing/2014/main" id="{139094B7-F515-4D9E-7207-09BB16B7AC30}"/>
              </a:ext>
            </a:extLst>
          </p:cNvPr>
          <p:cNvCxnSpPr>
            <a:cxnSpLocks/>
          </p:cNvCxnSpPr>
          <p:nvPr/>
        </p:nvCxnSpPr>
        <p:spPr>
          <a:xfrm flipV="1">
            <a:off x="2990863" y="4755644"/>
            <a:ext cx="7433913" cy="36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ovná spojnica 22">
            <a:extLst>
              <a:ext uri="{FF2B5EF4-FFF2-40B4-BE49-F238E27FC236}">
                <a16:creationId xmlns:a16="http://schemas.microsoft.com/office/drawing/2014/main" id="{D26FB9A8-C12E-ED2B-AE10-B7AE1892FC77}"/>
              </a:ext>
            </a:extLst>
          </p:cNvPr>
          <p:cNvCxnSpPr>
            <a:cxnSpLocks/>
          </p:cNvCxnSpPr>
          <p:nvPr/>
        </p:nvCxnSpPr>
        <p:spPr>
          <a:xfrm flipV="1">
            <a:off x="2990863" y="3639140"/>
            <a:ext cx="7433913" cy="11686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lúk 24">
            <a:extLst>
              <a:ext uri="{FF2B5EF4-FFF2-40B4-BE49-F238E27FC236}">
                <a16:creationId xmlns:a16="http://schemas.microsoft.com/office/drawing/2014/main" id="{99F0283B-A777-B7A7-6CA2-9BEC43A326B3}"/>
              </a:ext>
            </a:extLst>
          </p:cNvPr>
          <p:cNvSpPr/>
          <p:nvPr/>
        </p:nvSpPr>
        <p:spPr>
          <a:xfrm rot="557286">
            <a:off x="9035220" y="3709993"/>
            <a:ext cx="982683" cy="1288836"/>
          </a:xfrm>
          <a:prstGeom prst="arc">
            <a:avLst>
              <a:gd name="adj1" fmla="val 16891339"/>
              <a:gd name="adj2" fmla="val 2725013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BlokTextu 25">
            <a:extLst>
              <a:ext uri="{FF2B5EF4-FFF2-40B4-BE49-F238E27FC236}">
                <a16:creationId xmlns:a16="http://schemas.microsoft.com/office/drawing/2014/main" id="{5E639405-0798-8388-E6AA-46E34835EFC5}"/>
              </a:ext>
            </a:extLst>
          </p:cNvPr>
          <p:cNvSpPr txBox="1"/>
          <p:nvPr/>
        </p:nvSpPr>
        <p:spPr>
          <a:xfrm>
            <a:off x="8021013" y="4019574"/>
            <a:ext cx="208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Uhol nábehu prúdu vzduchu</a:t>
            </a:r>
          </a:p>
        </p:txBody>
      </p:sp>
      <p:sp>
        <p:nvSpPr>
          <p:cNvPr id="31" name="BlokTextu 30">
            <a:extLst>
              <a:ext uri="{FF2B5EF4-FFF2-40B4-BE49-F238E27FC236}">
                <a16:creationId xmlns:a16="http://schemas.microsoft.com/office/drawing/2014/main" id="{ED5807CB-3E7A-140E-DB6B-CD8152897BDB}"/>
              </a:ext>
            </a:extLst>
          </p:cNvPr>
          <p:cNvSpPr txBox="1"/>
          <p:nvPr/>
        </p:nvSpPr>
        <p:spPr>
          <a:xfrm rot="20994825">
            <a:off x="5277928" y="3888118"/>
            <a:ext cx="254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Tetiva profilu</a:t>
            </a:r>
          </a:p>
        </p:txBody>
      </p:sp>
      <p:sp>
        <p:nvSpPr>
          <p:cNvPr id="32" name="BlokTextu 31">
            <a:extLst>
              <a:ext uri="{FF2B5EF4-FFF2-40B4-BE49-F238E27FC236}">
                <a16:creationId xmlns:a16="http://schemas.microsoft.com/office/drawing/2014/main" id="{33D6D5E5-66C1-B09D-5EDC-116DC8444305}"/>
              </a:ext>
            </a:extLst>
          </p:cNvPr>
          <p:cNvSpPr txBox="1"/>
          <p:nvPr/>
        </p:nvSpPr>
        <p:spPr>
          <a:xfrm>
            <a:off x="6060524" y="4807803"/>
            <a:ext cx="2739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400" dirty="0"/>
              <a:t>Smer relatívneho vetra</a:t>
            </a:r>
          </a:p>
        </p:txBody>
      </p:sp>
      <p:sp>
        <p:nvSpPr>
          <p:cNvPr id="33" name="Šípka: doprava 32">
            <a:extLst>
              <a:ext uri="{FF2B5EF4-FFF2-40B4-BE49-F238E27FC236}">
                <a16:creationId xmlns:a16="http://schemas.microsoft.com/office/drawing/2014/main" id="{37AC3B72-0C67-D370-6EDC-6C6FEE1FC6FE}"/>
              </a:ext>
            </a:extLst>
          </p:cNvPr>
          <p:cNvSpPr/>
          <p:nvPr/>
        </p:nvSpPr>
        <p:spPr>
          <a:xfrm rot="16200000">
            <a:off x="5818341" y="808725"/>
            <a:ext cx="2367049" cy="1673013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4" name="BlokTextu 33">
            <a:extLst>
              <a:ext uri="{FF2B5EF4-FFF2-40B4-BE49-F238E27FC236}">
                <a16:creationId xmlns:a16="http://schemas.microsoft.com/office/drawing/2014/main" id="{CD169E7F-672C-987E-F8E5-7A4CF85232C2}"/>
              </a:ext>
            </a:extLst>
          </p:cNvPr>
          <p:cNvSpPr txBox="1"/>
          <p:nvPr/>
        </p:nvSpPr>
        <p:spPr>
          <a:xfrm>
            <a:off x="5637135" y="931048"/>
            <a:ext cx="272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Vztlak</a:t>
            </a:r>
          </a:p>
        </p:txBody>
      </p:sp>
      <p:sp>
        <p:nvSpPr>
          <p:cNvPr id="35" name="BlokTextu 34">
            <a:extLst>
              <a:ext uri="{FF2B5EF4-FFF2-40B4-BE49-F238E27FC236}">
                <a16:creationId xmlns:a16="http://schemas.microsoft.com/office/drawing/2014/main" id="{BB6D79C2-31E8-B517-F004-2B1038B11677}"/>
              </a:ext>
            </a:extLst>
          </p:cNvPr>
          <p:cNvSpPr txBox="1"/>
          <p:nvPr/>
        </p:nvSpPr>
        <p:spPr>
          <a:xfrm rot="20203411">
            <a:off x="3268133" y="3667874"/>
            <a:ext cx="19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Odtoková hrana</a:t>
            </a:r>
          </a:p>
        </p:txBody>
      </p:sp>
      <p:pic>
        <p:nvPicPr>
          <p:cNvPr id="10" name="Obrázok 9">
            <a:extLst>
              <a:ext uri="{FF2B5EF4-FFF2-40B4-BE49-F238E27FC236}">
                <a16:creationId xmlns:a16="http://schemas.microsoft.com/office/drawing/2014/main" id="{4EF3A40F-D1FA-4573-58A1-35D790DE98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39" r="13110"/>
          <a:stretch/>
        </p:blipFill>
        <p:spPr>
          <a:xfrm>
            <a:off x="12759183" y="-78528"/>
            <a:ext cx="2353707" cy="121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2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Aerodynamika</a:t>
            </a:r>
          </a:p>
        </p:txBody>
      </p:sp>
      <p:sp>
        <p:nvSpPr>
          <p:cNvPr id="22" name="Obdĺžnik 21">
            <a:extLst>
              <a:ext uri="{FF2B5EF4-FFF2-40B4-BE49-F238E27FC236}">
                <a16:creationId xmlns:a16="http://schemas.microsoft.com/office/drawing/2014/main" id="{1A410206-3F25-B666-376B-D828C9E471AE}"/>
              </a:ext>
            </a:extLst>
          </p:cNvPr>
          <p:cNvSpPr/>
          <p:nvPr/>
        </p:nvSpPr>
        <p:spPr>
          <a:xfrm>
            <a:off x="11769216" y="3973660"/>
            <a:ext cx="418017" cy="1605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FD34AD7E-59B0-8225-A4E9-3440F5429A00}"/>
              </a:ext>
            </a:extLst>
          </p:cNvPr>
          <p:cNvSpPr txBox="1"/>
          <p:nvPr/>
        </p:nvSpPr>
        <p:spPr>
          <a:xfrm>
            <a:off x="0" y="6443823"/>
            <a:ext cx="772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http://airfoiltools.com/airfoil/details?airfoil=s1223-il</a:t>
            </a: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27607C60-335E-F5B3-C7E4-8C35581BF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39" r="13110"/>
          <a:stretch/>
        </p:blipFill>
        <p:spPr>
          <a:xfrm>
            <a:off x="505666" y="485017"/>
            <a:ext cx="11046852" cy="5702632"/>
          </a:xfrm>
          <a:prstGeom prst="rect">
            <a:avLst/>
          </a:prstGeom>
        </p:spPr>
      </p:pic>
      <p:pic>
        <p:nvPicPr>
          <p:cNvPr id="15" name="Obrázok 14">
            <a:extLst>
              <a:ext uri="{FF2B5EF4-FFF2-40B4-BE49-F238E27FC236}">
                <a16:creationId xmlns:a16="http://schemas.microsoft.com/office/drawing/2014/main" id="{04B1B3D1-8B69-53D5-E2CA-B472EAF3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3527" y="0"/>
            <a:ext cx="2945802" cy="14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6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Aerodynamika</a:t>
            </a:r>
          </a:p>
        </p:txBody>
      </p:sp>
      <p:sp>
        <p:nvSpPr>
          <p:cNvPr id="22" name="Obdĺžnik 21">
            <a:extLst>
              <a:ext uri="{FF2B5EF4-FFF2-40B4-BE49-F238E27FC236}">
                <a16:creationId xmlns:a16="http://schemas.microsoft.com/office/drawing/2014/main" id="{1A410206-3F25-B666-376B-D828C9E471AE}"/>
              </a:ext>
            </a:extLst>
          </p:cNvPr>
          <p:cNvSpPr/>
          <p:nvPr/>
        </p:nvSpPr>
        <p:spPr>
          <a:xfrm>
            <a:off x="11769216" y="3973660"/>
            <a:ext cx="418017" cy="1605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FD34AD7E-59B0-8225-A4E9-3440F5429A00}"/>
              </a:ext>
            </a:extLst>
          </p:cNvPr>
          <p:cNvSpPr txBox="1"/>
          <p:nvPr/>
        </p:nvSpPr>
        <p:spPr>
          <a:xfrm>
            <a:off x="0" y="6443823"/>
            <a:ext cx="772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http://airfoiltools.com/airfoil/details?airfoil=s1223-il</a:t>
            </a:r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64A0C4C8-FA52-AB5C-8254-6805D058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39" y="709520"/>
            <a:ext cx="10754305" cy="5383501"/>
          </a:xfrm>
          <a:prstGeom prst="rect">
            <a:avLst/>
          </a:prstGeom>
        </p:spPr>
      </p:pic>
      <p:grpSp>
        <p:nvGrpSpPr>
          <p:cNvPr id="13" name="Skupina 12">
            <a:extLst>
              <a:ext uri="{FF2B5EF4-FFF2-40B4-BE49-F238E27FC236}">
                <a16:creationId xmlns:a16="http://schemas.microsoft.com/office/drawing/2014/main" id="{DF7E7D55-7BAA-3E55-2EE2-C4A514049CEF}"/>
              </a:ext>
            </a:extLst>
          </p:cNvPr>
          <p:cNvGrpSpPr/>
          <p:nvPr/>
        </p:nvGrpSpPr>
        <p:grpSpPr>
          <a:xfrm>
            <a:off x="12794544" y="-29296"/>
            <a:ext cx="2715903" cy="1428068"/>
            <a:chOff x="1345770" y="303994"/>
            <a:chExt cx="9994122" cy="6275937"/>
          </a:xfrm>
        </p:grpSpPr>
        <p:pic>
          <p:nvPicPr>
            <p:cNvPr id="14" name="Obrázok 13">
              <a:extLst>
                <a:ext uri="{FF2B5EF4-FFF2-40B4-BE49-F238E27FC236}">
                  <a16:creationId xmlns:a16="http://schemas.microsoft.com/office/drawing/2014/main" id="{7EB5AEEF-F146-5BF0-23A5-254A4AE2F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74"/>
            <a:stretch/>
          </p:blipFill>
          <p:spPr>
            <a:xfrm>
              <a:off x="3496694" y="303994"/>
              <a:ext cx="5848028" cy="2939564"/>
            </a:xfrm>
            <a:prstGeom prst="rect">
              <a:avLst/>
            </a:prstGeom>
          </p:spPr>
        </p:pic>
        <p:pic>
          <p:nvPicPr>
            <p:cNvPr id="15" name="Obrázok 14">
              <a:extLst>
                <a:ext uri="{FF2B5EF4-FFF2-40B4-BE49-F238E27FC236}">
                  <a16:creationId xmlns:a16="http://schemas.microsoft.com/office/drawing/2014/main" id="{061CA83D-FE03-5F69-5B26-A3134643A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5770" y="3507640"/>
              <a:ext cx="5812968" cy="2829814"/>
            </a:xfrm>
            <a:prstGeom prst="rect">
              <a:avLst/>
            </a:prstGeom>
          </p:spPr>
        </p:pic>
        <p:pic>
          <p:nvPicPr>
            <p:cNvPr id="16" name="Obrázok 15">
              <a:extLst>
                <a:ext uri="{FF2B5EF4-FFF2-40B4-BE49-F238E27FC236}">
                  <a16:creationId xmlns:a16="http://schemas.microsoft.com/office/drawing/2014/main" id="{85861DFC-344B-F4EB-5D06-90262A5D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2207" y="3401271"/>
              <a:ext cx="3667685" cy="3178660"/>
            </a:xfrm>
            <a:prstGeom prst="rect">
              <a:avLst/>
            </a:prstGeom>
          </p:spPr>
        </p:pic>
      </p:grpSp>
      <p:pic>
        <p:nvPicPr>
          <p:cNvPr id="3" name="Obrázok 2">
            <a:extLst>
              <a:ext uri="{FF2B5EF4-FFF2-40B4-BE49-F238E27FC236}">
                <a16:creationId xmlns:a16="http://schemas.microsoft.com/office/drawing/2014/main" id="{BD8F0DD7-22E2-AE25-C68F-DFCD52F101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39" r="13110"/>
          <a:stretch/>
        </p:blipFill>
        <p:spPr>
          <a:xfrm>
            <a:off x="12587181" y="5274045"/>
            <a:ext cx="3172956" cy="16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1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3DEB220D-AA9B-FDC2-B524-971D8AFEFBCF}"/>
              </a:ext>
            </a:extLst>
          </p:cNvPr>
          <p:cNvSpPr/>
          <p:nvPr/>
        </p:nvSpPr>
        <p:spPr>
          <a:xfrm>
            <a:off x="0" y="0"/>
            <a:ext cx="27159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73D31AEE-E0A7-B739-FD79-F3AD78C8A896}"/>
              </a:ext>
            </a:extLst>
          </p:cNvPr>
          <p:cNvSpPr/>
          <p:nvPr/>
        </p:nvSpPr>
        <p:spPr>
          <a:xfrm>
            <a:off x="292289" y="223836"/>
            <a:ext cx="3497585" cy="341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D1F8125F-36CF-DF21-F851-D9BDE614D678}"/>
              </a:ext>
            </a:extLst>
          </p:cNvPr>
          <p:cNvSpPr/>
          <p:nvPr/>
        </p:nvSpPr>
        <p:spPr>
          <a:xfrm>
            <a:off x="505666" y="461707"/>
            <a:ext cx="2968500" cy="2939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BAB2068-AB58-E38E-D535-BF210E8E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56" y="1578211"/>
            <a:ext cx="3933529" cy="706555"/>
          </a:xfrm>
        </p:spPr>
        <p:txBody>
          <a:bodyPr>
            <a:noAutofit/>
          </a:bodyPr>
          <a:lstStyle/>
          <a:p>
            <a:r>
              <a:rPr lang="sk-SK" sz="2800" dirty="0">
                <a:latin typeface="Amasis MT Pro Black" panose="02040A04050005020304" pitchFamily="18" charset="-18"/>
              </a:rPr>
              <a:t>Aerodynamika</a:t>
            </a:r>
          </a:p>
        </p:txBody>
      </p:sp>
      <p:sp>
        <p:nvSpPr>
          <p:cNvPr id="22" name="Obdĺžnik 21">
            <a:extLst>
              <a:ext uri="{FF2B5EF4-FFF2-40B4-BE49-F238E27FC236}">
                <a16:creationId xmlns:a16="http://schemas.microsoft.com/office/drawing/2014/main" id="{1A410206-3F25-B666-376B-D828C9E471AE}"/>
              </a:ext>
            </a:extLst>
          </p:cNvPr>
          <p:cNvSpPr/>
          <p:nvPr/>
        </p:nvSpPr>
        <p:spPr>
          <a:xfrm>
            <a:off x="11769216" y="3973660"/>
            <a:ext cx="418017" cy="1605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FD34AD7E-59B0-8225-A4E9-3440F5429A00}"/>
              </a:ext>
            </a:extLst>
          </p:cNvPr>
          <p:cNvSpPr txBox="1"/>
          <p:nvPr/>
        </p:nvSpPr>
        <p:spPr>
          <a:xfrm>
            <a:off x="0" y="6443823"/>
            <a:ext cx="772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http://airfoiltools.com/airfoil/details?airfoil=s1223-il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B3BD4DC-9DAB-A773-7FB4-3B43178524A3}"/>
              </a:ext>
            </a:extLst>
          </p:cNvPr>
          <p:cNvGrpSpPr/>
          <p:nvPr/>
        </p:nvGrpSpPr>
        <p:grpSpPr>
          <a:xfrm>
            <a:off x="1345770" y="303994"/>
            <a:ext cx="9994122" cy="6275937"/>
            <a:chOff x="1345770" y="303994"/>
            <a:chExt cx="9994122" cy="6275937"/>
          </a:xfrm>
        </p:grpSpPr>
        <p:pic>
          <p:nvPicPr>
            <p:cNvPr id="4" name="Obrázok 3">
              <a:extLst>
                <a:ext uri="{FF2B5EF4-FFF2-40B4-BE49-F238E27FC236}">
                  <a16:creationId xmlns:a16="http://schemas.microsoft.com/office/drawing/2014/main" id="{A0012371-4EF9-507B-A263-D38843A31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4"/>
            <a:stretch/>
          </p:blipFill>
          <p:spPr>
            <a:xfrm>
              <a:off x="3496694" y="303994"/>
              <a:ext cx="5848028" cy="2939564"/>
            </a:xfrm>
            <a:prstGeom prst="rect">
              <a:avLst/>
            </a:prstGeom>
          </p:spPr>
        </p:pic>
        <p:pic>
          <p:nvPicPr>
            <p:cNvPr id="9" name="Obrázok 8">
              <a:extLst>
                <a:ext uri="{FF2B5EF4-FFF2-40B4-BE49-F238E27FC236}">
                  <a16:creationId xmlns:a16="http://schemas.microsoft.com/office/drawing/2014/main" id="{EEBBDE34-0C01-59D4-8840-274E2CE90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770" y="3507640"/>
              <a:ext cx="5812968" cy="2829814"/>
            </a:xfrm>
            <a:prstGeom prst="rect">
              <a:avLst/>
            </a:prstGeom>
          </p:spPr>
        </p:pic>
        <p:pic>
          <p:nvPicPr>
            <p:cNvPr id="13" name="Obrázok 12">
              <a:extLst>
                <a:ext uri="{FF2B5EF4-FFF2-40B4-BE49-F238E27FC236}">
                  <a16:creationId xmlns:a16="http://schemas.microsoft.com/office/drawing/2014/main" id="{09586ED9-9D18-67D5-2309-6E3FA6EDD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2207" y="3401271"/>
              <a:ext cx="3667685" cy="3178660"/>
            </a:xfrm>
            <a:prstGeom prst="rect">
              <a:avLst/>
            </a:prstGeom>
          </p:spPr>
        </p:pic>
      </p:grpSp>
      <p:pic>
        <p:nvPicPr>
          <p:cNvPr id="3" name="Obrázok 2">
            <a:extLst>
              <a:ext uri="{FF2B5EF4-FFF2-40B4-BE49-F238E27FC236}">
                <a16:creationId xmlns:a16="http://schemas.microsoft.com/office/drawing/2014/main" id="{2F6D5302-602A-D467-4075-A30C2AACB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6557" y="5184714"/>
            <a:ext cx="3342625" cy="16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0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Motív3</Template>
  <TotalTime>18112</TotalTime>
  <Words>1502</Words>
  <Application>Microsoft Office PowerPoint</Application>
  <PresentationFormat>Širokouhlá</PresentationFormat>
  <Paragraphs>162</Paragraphs>
  <Slides>25</Slides>
  <Notes>15</Notes>
  <HiddenSlides>0</HiddenSlides>
  <MMClips>1</MMClips>
  <ScaleCrop>false</ScaleCrop>
  <HeadingPairs>
    <vt:vector size="6" baseType="variant">
      <vt:variant>
        <vt:lpstr>Použité písma</vt:lpstr>
      </vt:variant>
      <vt:variant>
        <vt:i4>12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25</vt:i4>
      </vt:variant>
    </vt:vector>
  </HeadingPairs>
  <TitlesOfParts>
    <vt:vector size="38" baseType="lpstr">
      <vt:lpstr>Amasis MT Pro Black</vt:lpstr>
      <vt:lpstr>Arial</vt:lpstr>
      <vt:lpstr>Book Antiqua</vt:lpstr>
      <vt:lpstr>Calibri</vt:lpstr>
      <vt:lpstr>Calibri Light</vt:lpstr>
      <vt:lpstr>Cambria</vt:lpstr>
      <vt:lpstr>Cambria Math</vt:lpstr>
      <vt:lpstr>Courier New</vt:lpstr>
      <vt:lpstr>Roboto Slab</vt:lpstr>
      <vt:lpstr>Segoe UI</vt:lpstr>
      <vt:lpstr>Symbol</vt:lpstr>
      <vt:lpstr>Wingdings</vt:lpstr>
      <vt:lpstr>Motív Office</vt:lpstr>
      <vt:lpstr>Aerodynamika vozidla</vt:lpstr>
      <vt:lpstr>Prezentácia programu PowerPoint</vt:lpstr>
      <vt:lpstr>Aerodynamika</vt:lpstr>
      <vt:lpstr>Aerodynamika</vt:lpstr>
      <vt:lpstr>Aerodynamika</vt:lpstr>
      <vt:lpstr>Aerodynamika</vt:lpstr>
      <vt:lpstr>Aerodynamika</vt:lpstr>
      <vt:lpstr>Aerodynamika</vt:lpstr>
      <vt:lpstr>Aerodynamika</vt:lpstr>
      <vt:lpstr>Prezentácia programu PowerPoint</vt:lpstr>
      <vt:lpstr>Základné pojmy</vt:lpstr>
      <vt:lpstr>Základné pojmy</vt:lpstr>
      <vt:lpstr>Prezentácia programu PowerPoint</vt:lpstr>
      <vt:lpstr>Prezentácia programu PowerPoint</vt:lpstr>
      <vt:lpstr>Prezentácia programu PowerPoint</vt:lpstr>
      <vt:lpstr>Predné prítlačné krídlo</vt:lpstr>
      <vt:lpstr>Bočná podlaha</vt:lpstr>
      <vt:lpstr>Zadné prítlačné krídlo</vt:lpstr>
      <vt:lpstr>Prezentácia programu PowerPoint</vt:lpstr>
      <vt:lpstr>CFD simulácie</vt:lpstr>
      <vt:lpstr>CFD simulácie</vt:lpstr>
      <vt:lpstr>CFD simulácie</vt:lpstr>
      <vt:lpstr>CFD simulácie</vt:lpstr>
      <vt:lpstr>CFD simulácie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Katarína Jevčáková</dc:creator>
  <cp:lastModifiedBy>Katarína Jevčáková</cp:lastModifiedBy>
  <cp:revision>31</cp:revision>
  <dcterms:created xsi:type="dcterms:W3CDTF">2023-03-13T18:13:34Z</dcterms:created>
  <dcterms:modified xsi:type="dcterms:W3CDTF">2023-03-30T09:01:39Z</dcterms:modified>
</cp:coreProperties>
</file>